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0"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embeddedFontLst>
    <p:embeddedFont>
      <p:font typeface="Fixel Text Regular"/>
      <p:regular r:id="rIdVakhtaFont1"/>
    </p:embeddedFont>
    <p:embeddedFont>
      <p:font typeface="Fixel Text Semi Bold"/>
      <p:regular r:id="rIdVakhtaFont2"/>
    </p:embeddedFont>
    <p:embeddedFont>
      <p:font typeface="Fixel Display Semi Bold"/>
      <p:regular r:id="rIdVakhtaFont3"/>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VakhtaFont1" Type="http://schemas.openxmlformats.org/officeDocument/2006/relationships/font" Target="fonts/font1.fntdata"/><Relationship Id="rIdVakhtaFont2" Type="http://schemas.openxmlformats.org/officeDocument/2006/relationships/font" Target="fonts/font2.fntdata"/><Relationship Id="rIdVakhtaFont3" Type="http://schemas.openxmlformats.org/officeDocument/2006/relationships/font" Target="fonts/font3.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Vakhta supports daily manufacturing work: orders and stages, output and quality, schedules and skills, time tracking, maintenance and salary records. Workers use Telegram; managers use the web panel.
Footage: Pexels 3195703.
https://vakhta.xyz/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is already working this shift?
Live shift
Record arrival, work states and shift closure. Supervisors see current status, history and transfers between workplaces.
Find a worker and review status and recorded time.
A supervisor takes an authorized action with a comment or records a transfer.
Without a required checklist, finish through Telegram; with one, submit the report then use the exit QR.
Less searching through messages, more context for decisions.
https://vakhta.xyz/en/features/operations/
Interface illustration with fictional data. The real interface evolves and may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shift accepts a documented zone
Checklists
For a shift with a required checklist, the worker prepares the zone, completes items and adds photos. A supervisor reviews the material and the next worker accepts the zone.
Workers complete their position’s checklist and submit photos.
The supervisor approves the report or records a specific concern.
The next shift reviews the handover and records acceptance.
Keep the zone’s condition, concerns and decisions together between shifts.
https://vakhta.xyz/en/features/handover/
Checklist builder
Define checks for each position: items, required photos and photo rules. Versions preserve the context of earlier reports.
Define what to check and photograph.
Assign the checklist to a position.
Workers follow it step by step in the bot.
Turn written standards into concrete actions.
https://vakhta.xyz/en/features/checklists/
Interface illustration with fictional data. The real interface evolves and may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Maintenance is done. Who accepts it?
Equipment and maintenance
Planned maintenance is due, or equipment needs emergency work. Assign a person, provide instructions and review the result before release.
Register equipment and instructions, then publish its maintenance plan.
Assign planned or emergency work, a person and materials.
The mechanic records the result through Telegram.
A responsible person reviews completion and decides equipment release.
Know the next service date and who owns the work. A mechanic’s submission does not replace an authorized person’s decision.
https://vakhta.xyz/en/features/maintenance/
Interface illustration with fictional data. The real interface evolves and may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line stopped. Who is responding?
Downtime &amp; incidents
Workers report an obstacle in the bot. Supervisors see its reason, time, status and response history.
A worker selects a reason and adds details or a photo.
The responsible person is notified; overdue responses follow escalation rules.
The supervisor records the response and outcome.
See who is responding and what has been done. Recurring reasons stay in the record.
https://vakhta.xyz/en/features/incidents/
Interface illustration with fictional data. The real interface evolves and may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Someone cannot work tomorrow’s shift
Scheduling
A shift has an open slot. Check availability, skills and coverage, offer the work and select someone for the plan.
Choose a plan, period and zone; review absences.
Review demand, availability and candidate preparation.
Send an offer and decide the staffing.
Publish plan changes and notify workers.
Managers can review the basis for a replacement before work starts. A plan does not record attendance, and matching does not authorize work.
https://vakhta.xyz/en/features/schedule/
Employee requests
Workers submit Telegram requests, from absence or shift cover to corrections, appeals and suggestions. A responsible person records the decision; schedule effects depend on request type.
The worker chooses a type, period and reason.
A reviewer records a decision.
History shows who approved the request and when.
Keep approvals out of scattered personal conversations.
https://vakhta.xyz/en/features/requests/
Interface illustration with fictional data. The real interface evolves and may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is prepared for this work?
Skills
A worker is absent and the line needs someone with the right preparation. Review levels, validity and the unit’s recorded skill coverage.
Define skills and position requirements.
Review levels, validity and unit coverage.
Review an evidence-based skill confirmation request after work.
A manager selects the person and checks work permissions.
Managers can see the basis for selecting a person. A skills match grants neither access nor permission to perform the work.
https://vakhta.xyz/en/features/skills/
Interface illustration with fictional data. The real interface evolves and may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zone needs a person
In-shift transfers
At 10:30 another zone needs a worker. A supervisor authorizes the transfer with a reason; recorded time stays with the place where the work happened.
Choose the worker, unit and zone within the same site.
End active production participation if present, and give the transfer reason.
An authorized supervisor confirms the action or approves the worker’s request.
Review the linked shift parts and meet the destination’s requirements.
You can reconstruct where and when the person worked. An in-shift transfer does not change their permanent personnel assignment.
https://vakhta.xyz/en/features/transfers/
Interface illustration with fictional data. The real interface evolves and may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Relevant actions in familiar Telegram
Specialized Telegram
Configure available functions around the employee’s work. Mechanics, cleaners, economists and shop heads receive the relevant set of actions.
Select the specialization and available functions.
Review the bot interface in its contextual preview.
The employee uses permitted actions in the same Telegram bot.
People can find their own actions without searching through unrelated work. Permissions and each action’s prerequisites still apply.
https://vakhta.xyz/en/features/telegram/
Communications
Pick workers by unit or team and send each a private Telegram message with files or a short questionnaire. Information reaches the night shift too.
Find recipients by employee or unit.
Add text, attachments or questions.
Review dispatch in the sent list.
Reach workers through the channel they already use.
https://vakhta.xyz/en/features/communications/
Interface illustration with fictional data. The real interface evolves and may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photo concern has a clear basis
Photo review
Supervisors mark objects on cleaning-report photos and record a verdict for each, with AI only suggesting. Saved reviews settle disputes with evidence.
Find photos by period or review result.
Inspect the material and recorded observations.
Use it for consistent quality reviews.
Shared context for cleanliness reviews. The supervisor remains accountable for the decision.
https://vakhta.xyz/en/features/photos/
Interface illustration with fictional data. The real interface evolves and may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Workers can see where points come from
Bonus
Each checklist a supervisor approves earns the worker one point. Points and remarks are visible in the panel and Telegram, so the bonus basis is clear.
The supervisor reviews a report and records the decision.
Workers check their points in Telegram.
Managers review monthly totals and history.
A clear basis for discussing contributions. Points tracking is not payroll calculation.
https://vakhta.xyz/en/features/bonus/
Interface illustration with fictional data. The real interface evolves and may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rate and hours to amount and balance
Salary
At month end, reconcile rates, recorded time and accruals. An accountant enters the amount due; a separate record retains the actual payment.
Approve rules, rates, supplements and their effective dates.
Review recorded time and incomplete calculation inputs.
With the required access, enter the amount due determined by the accountant.
Record an actual payment or correction and inspect the balance.
Reduce manual reconciliation between time records and payments. Vakhta does not transfer money, calculate statutory taxes or replace accounting.
https://vakhta.xyz/en/features/payroll/
Interface illustration with fictional data. The real interface evolves and may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report differs. What is behind it?
Reports
Find a period’s discrepancy and open the unit, worker or shift records. Missing evidence needs investigation.
Choose a period and authorized scope.
Review losses, people, money or data completeness.
Open a drilldown and check the evidence.
Use the available export for review.
Decisions use recorded evidence. Production output and quality live in a separate module; time reports do not measure OEE.
https://vakhta.xyz/en/features/reports/
Interface illustration with fictional data. The real interface evolves and may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changed the record, and why?
Audit
The log records panel and bot actions with author, time, reason and before-and-after values, so disputed events are rebuilt from records, not memory.
Filter by action or object.
Open a record’s details.
Compare values before and after the change.
Traceability for internal control and resolving disputed events.
https://vakhta.xyz/en/features/audit/
Interface illustration with fictional data. The real interface evolves and may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your structure and people list
Data import
Prepare your organization structure and employee list without entering every row again. Import shows the result before saving.
Upload a file for one site and select the effective date.
Map columns, review the structure and correct errors.
Confirm the reviewed import.
Start from an existing spreadsheet. This imports structure and personnel, not historical time records or payroll, and is not live ERP synchronization.
https://vakhta.xyz/en/features/imports/
People &amp; setup
Describe plants, units, zones and positions, import workers and grant roles with scoped access. Everyone sees only the part of production they run.
Add workers or import a list.
Configure the structure and relevant roles.
Link Telegram and connect terminals.
One structure for schedules, attendance and operational processes.
https://vakhta.xyz/en/features/administration/
Interface illustration with fictional data. The real interface evolves and may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unfamiliar step need not stop work
Learning Center
Instructions, available walkthroughs and update history live in the panel. The Learning Center shows materials for your role and enabled capabilities.
Find the instructions for your task.
Open an available step-by-step walkthrough.
Choose records and confirm work changes yourself.
Guidance explains the next step. Finishing a walkthrough records learning progress; it does not perform business actions for you.
https://vakhta.xyz/en/features/learning/
AI documentation help
Open the panel’s documentation assistant for reviewed common answers and procedural explanations based on documentation.
Open the assistant beside the task; on a phone, use the sidebar.
Choose a common answer or ask a documentation question.
Use the explanation and perform the action yourself.
AI explains procedures; it cannot inspect company records or change data. Generated answers require a configured AI service.
https://vakhta.xyz/en/features/support/
Interface illustration with fictional data. The real interface evolves and may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order to accepted output
Production
See which stage an order has reached and what needs a decision. Record crew work, stage output, scrap and quantities awaiting review.
Save customer demand and transfer selected lines into production.
Define routes and stages for department work.
Record actual worker participation at the stage.
Record good output, scrap and quantities awaiting review.
Decide quality outcomes or authorize linked rework.
Managers can follow order progress and the basis for decisions. One stage’s output does not mean the entire customer order is fulfilled.
https://vakhta.xyz/en/features/production/
Interface illustration with fictional data. The real interface evolves and may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individual proposal for your company
Paid continuation starts only after separate agreement.
Standard setup and initial team training are included in the agreed proposal.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Book a 30-minute demo: we will show Vakhta using your shop floor as an example and agree on a trial month.
https://cal.com/vakhta/demo?utm_source=vakhta.xyz&amp;utm_medium=referral&amp;utm_campaign=demo&amp;utm_content=en_presentation
sales@vakhta.xyz
Fixel fonts by MacPaw and AlfaBravo, SIL Open Font License.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3-1.png"/><Relationship Id="rId3" Type="http://schemas.openxmlformats.org/officeDocument/2006/relationships/image" Target="../media/image-3-2.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4-1.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5-1.png"/><Relationship Id="rId3" Type="http://schemas.openxmlformats.org/officeDocument/2006/relationships/image" Target="../media/image-5-2.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6-1.png"/><Relationship Id="rId3" Type="http://schemas.openxmlformats.org/officeDocument/2006/relationships/image" Target="../media/image-6-2.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7-1.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8-1.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9-1.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10-1.png"/><Relationship Id="rId3" Type="http://schemas.openxmlformats.org/officeDocument/2006/relationships/image" Target="../media/image-10-2.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11-1.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12-1.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13-1.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14-1.png"/><Relationship Id="rId3" Type="http://schemas.openxmlformats.org/officeDocument/2006/relationships/image" Target="../media/image-14-2.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15-1.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16-1.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17-1.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2" Type="http://schemas.openxmlformats.org/officeDocument/2006/relationships/hyperlink" Target="https://vakhta.xyz/" TargetMode="External"/><Relationship Id="rId1" Type="http://schemas.openxmlformats.org/officeDocument/2006/relationships/image" Target="../media/image-18-1.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2" Type="http://schemas.openxmlformats.org/officeDocument/2006/relationships/hyperlink" Target="https://vakhta.xyz/" TargetMode="External"/><Relationship Id="rId3" Type="http://schemas.openxmlformats.org/officeDocument/2006/relationships/hyperlink" Target="mailto:support@vakhta.xyz" TargetMode="External"/><Relationship Id="rId1" Type="http://schemas.openxmlformats.org/officeDocument/2006/relationships/image" Target="../media/image-19-1.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2" Type="http://schemas.openxmlformats.org/officeDocument/2006/relationships/hyperlink" Target="https://vakhta.xyz/" TargetMode="External"/><Relationship Id="rId3" Type="http://schemas.openxmlformats.org/officeDocument/2006/relationships/hyperlink" Target="https://cal.com/vakhta/demo?utm_source=vakhta.xyz&amp;utm_medium=referral&amp;utm_campaign=demo&amp;utm_content=en_presentation" TargetMode="External"/><Relationship Id="rId4" Type="http://schemas.openxmlformats.org/officeDocument/2006/relationships/hyperlink" Target="mailto:sales@vakhta.xyz" TargetMode="External"/><Relationship Id="rId5" Type="http://schemas.openxmlformats.org/officeDocument/2006/relationships/hyperlink" Target="https://vakhta.xyz/" TargetMode="External"/><Relationship Id="rId1" Type="http://schemas.openxmlformats.org/officeDocument/2006/relationships/image" Target="../media/image-20-1.png"/><Relationship Id="rId6" Type="http://schemas.openxmlformats.org/officeDocument/2006/relationships/slideLayout" Target="../slideLayouts/slideLayout1.xml"/><Relationship Id="rId7"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01 / 20</a:t>
            </a:r>
            <a:endParaRPr lang="en-US" sz="1000" dirty="0"/>
          </a:p>
        </p:txBody>
      </p:sp>
      <p:sp>
        <p:nvSpPr>
          <p:cNvPr id="5" name="Text 2"/>
          <p:cNvSpPr/>
          <p:nvPr/>
        </p:nvSpPr>
        <p:spPr>
          <a:xfrm>
            <a:off x="548640" y="1435608"/>
            <a:ext cx="5532120" cy="2423160"/>
          </a:xfrm>
          <a:prstGeom prst="rect">
            <a:avLst/>
          </a:prstGeom>
          <a:noFill/>
          <a:ln/>
        </p:spPr>
        <p:txBody>
          <a:bodyPr wrap="square" lIns="0" tIns="0" rIns="0" bIns="0" rtlCol="0" anchor="t"/>
          <a:lstStyle/>
          <a:p>
            <a:pPr algn="l" indent="0" marL="0">
              <a:buNone/>
            </a:pPr>
            <a:r>
              <a:rPr lang="en-US" sz="4900" dirty="0">
                <a:solidFill>
                  <a:srgbClr val="111412"/>
                </a:solidFill>
                <a:latin typeface="Fixel Display Semi Bold" pitchFamily="34" charset="0"/>
                <a:ea typeface="Fixel Display Semi Bold" pitchFamily="34" charset="-122"/>
                <a:cs typeface="Fixel Display Semi Bold" pitchFamily="34" charset="-120"/>
              </a:rPr>
              <a:t>Time records and an organized shift</a:t>
            </a:r>
            <a:endParaRPr lang="en-US" sz="4900" dirty="0"/>
          </a:p>
        </p:txBody>
      </p:sp>
      <p:sp>
        <p:nvSpPr>
          <p:cNvPr id="6" name="Text 3"/>
          <p:cNvSpPr/>
          <p:nvPr/>
        </p:nvSpPr>
        <p:spPr>
          <a:xfrm>
            <a:off x="566928" y="3886200"/>
            <a:ext cx="5120640" cy="1280160"/>
          </a:xfrm>
          <a:prstGeom prst="rect">
            <a:avLst/>
          </a:prstGeom>
          <a:noFill/>
          <a:ln/>
        </p:spPr>
        <p:txBody>
          <a:bodyPr wrap="square" lIns="0" tIns="0" rIns="0" bIns="0" rtlCol="0" anchor="t"/>
          <a:lstStyle/>
          <a:p>
            <a:pPr algn="l" indent="0" marL="0">
              <a:buNone/>
            </a:pPr>
            <a:r>
              <a:rPr lang="en-US" sz="2400" dirty="0">
                <a:solidFill>
                  <a:srgbClr val="545B57"/>
                </a:solidFill>
                <a:latin typeface="Fixel Text Regular" pitchFamily="34" charset="0"/>
                <a:ea typeface="Fixel Text Regular" pitchFamily="34" charset="-122"/>
                <a:cs typeface="Fixel Text Regular" pitchFamily="34" charset="-120"/>
              </a:rPr>
              <a:t>Know who is working, what was handed over and whether equipment is ready.</a:t>
            </a:r>
            <a:endParaRPr lang="en-US" sz="2400" dirty="0"/>
          </a:p>
        </p:txBody>
      </p:sp>
      <p:pic>
        <p:nvPicPr>
          <p:cNvPr id="7" name="Image 1" descr="preencoded.png">    </p:cNvPr>
          <p:cNvPicPr>
            <a:picLocks noChangeAspect="1"/>
          </p:cNvPicPr>
          <p:nvPr/>
        </p:nvPicPr>
        <p:blipFill>
          <a:blip r:embed="rId3"/>
          <a:stretch>
            <a:fillRect/>
          </a:stretch>
        </p:blipFill>
        <p:spPr>
          <a:xfrm>
            <a:off x="6428232" y="1097280"/>
            <a:ext cx="5212080" cy="5147733"/>
          </a:xfrm>
          <a:prstGeom prst="rect">
            <a:avLst/>
          </a:prstGeom>
        </p:spPr>
      </p:pic>
      <p:sp>
        <p:nvSpPr>
          <p:cNvPr id="8" name="Shape 4"/>
          <p:cNvSpPr/>
          <p:nvPr/>
        </p:nvSpPr>
        <p:spPr>
          <a:xfrm>
            <a:off x="6858000" y="4526280"/>
            <a:ext cx="4297680" cy="1097280"/>
          </a:xfrm>
          <a:prstGeom prst="roundRect">
            <a:avLst>
              <a:gd name="adj" fmla="val 13333"/>
            </a:avLst>
          </a:prstGeom>
          <a:solidFill>
            <a:srgbClr val="FFFFFF"/>
          </a:solidFill>
          <a:ln w="12700">
            <a:solidFill>
              <a:srgbClr val="FFFFFF">
                <a:alpha val="0"/>
              </a:srgbClr>
            </a:solidFill>
            <a:prstDash val="solid"/>
          </a:ln>
        </p:spPr>
      </p:sp>
      <p:sp>
        <p:nvSpPr>
          <p:cNvPr id="9" name="Text 5"/>
          <p:cNvSpPr/>
          <p:nvPr/>
        </p:nvSpPr>
        <p:spPr>
          <a:xfrm>
            <a:off x="7077456" y="4681728"/>
            <a:ext cx="3794760" cy="228600"/>
          </a:xfrm>
          <a:prstGeom prst="rect">
            <a:avLst/>
          </a:prstGeom>
          <a:noFill/>
          <a:ln/>
        </p:spPr>
        <p:txBody>
          <a:bodyPr wrap="square" lIns="0" tIns="0" rIns="0" bIns="0" rtlCol="0" anchor="t"/>
          <a:lstStyle/>
          <a:p>
            <a:pPr algn="l" indent="0" marL="0">
              <a:buNone/>
            </a:pPr>
            <a:r>
              <a:rPr lang="en-US" sz="1400" dirty="0">
                <a:solidFill>
                  <a:srgbClr val="1D211F"/>
                </a:solidFill>
                <a:latin typeface="Fixel Text Semi Bold" pitchFamily="34" charset="0"/>
                <a:ea typeface="Fixel Text Semi Bold" pitchFamily="34" charset="-122"/>
                <a:cs typeface="Fixel Text Semi Bold" pitchFamily="34" charset="-120"/>
              </a:rPr>
              <a:t>Serhii, mechanic</a:t>
            </a:r>
            <a:endParaRPr lang="en-US" sz="1400" dirty="0"/>
          </a:p>
        </p:txBody>
      </p:sp>
      <p:sp>
        <p:nvSpPr>
          <p:cNvPr id="10" name="Text 6"/>
          <p:cNvSpPr/>
          <p:nvPr/>
        </p:nvSpPr>
        <p:spPr>
          <a:xfrm>
            <a:off x="7077456" y="5029200"/>
            <a:ext cx="3794760" cy="438912"/>
          </a:xfrm>
          <a:prstGeom prst="rect">
            <a:avLst/>
          </a:prstGeom>
          <a:noFill/>
          <a:ln/>
        </p:spPr>
        <p:txBody>
          <a:bodyPr wrap="square" lIns="0" tIns="0" rIns="0" bIns="0" rtlCol="0" anchor="t"/>
          <a:lstStyle/>
          <a:p>
            <a:pPr algn="l" indent="0" marL="0">
              <a:buNone/>
            </a:pPr>
            <a:r>
              <a:rPr lang="en-US" sz="1900" dirty="0">
                <a:solidFill>
                  <a:srgbClr val="1D211F"/>
                </a:solidFill>
                <a:latin typeface="Fixel Text Regular" pitchFamily="34" charset="0"/>
                <a:ea typeface="Fixel Text Regular" pitchFamily="34" charset="-122"/>
                <a:cs typeface="Fixel Text Regular" pitchFamily="34" charset="-120"/>
              </a:rPr>
              <a:t>Test bench serviced. Awaiting review</a:t>
            </a:r>
            <a:endParaRPr lang="en-US" sz="1900" dirty="0"/>
          </a:p>
        </p:txBody>
      </p:sp>
      <p:sp>
        <p:nvSpPr>
          <p:cNvPr id="11" name="Text 7"/>
          <p:cNvSpPr/>
          <p:nvPr/>
        </p:nvSpPr>
        <p:spPr>
          <a:xfrm>
            <a:off x="566928" y="5596128"/>
            <a:ext cx="5120640" cy="457200"/>
          </a:xfrm>
          <a:prstGeom prst="rect">
            <a:avLst/>
          </a:prstGeom>
          <a:noFill/>
          <a:ln/>
        </p:spPr>
        <p:txBody>
          <a:bodyPr wrap="square" lIns="0" tIns="0" rIns="0" bIns="0" rtlCol="0" anchor="t"/>
          <a:lstStyle/>
          <a:p>
            <a:pPr algn="l" indent="0" marL="0">
              <a:buNone/>
            </a:pPr>
            <a:r>
              <a:rPr lang="en-US" sz="1700" dirty="0">
                <a:solidFill>
                  <a:srgbClr val="545B57"/>
                </a:solidFill>
                <a:latin typeface="Fixel Text Regular" pitchFamily="34" charset="0"/>
                <a:ea typeface="Fixel Text Regular" pitchFamily="34" charset="-122"/>
                <a:cs typeface="Fixel Text Regular" pitchFamily="34" charset="-120"/>
              </a:rPr>
              <a:t>For manufacturers working in shifts</a:t>
            </a:r>
            <a:endParaRPr lang="en-US" sz="1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02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Who is already working this shift?</a:t>
            </a:r>
            <a:endParaRPr lang="en-US" sz="3500" dirty="0"/>
          </a:p>
        </p:txBody>
      </p:sp>
      <p:sp>
        <p:nvSpPr>
          <p:cNvPr id="6" name="Shape 3"/>
          <p:cNvSpPr/>
          <p:nvPr/>
        </p:nvSpPr>
        <p:spPr>
          <a:xfrm>
            <a:off x="530352" y="1920240"/>
            <a:ext cx="7434072" cy="3886200"/>
          </a:xfrm>
          <a:prstGeom prst="roundRect">
            <a:avLst>
              <a:gd name="adj" fmla="val 3765"/>
            </a:avLst>
          </a:prstGeom>
          <a:solidFill>
            <a:srgbClr val="E4E7FF"/>
          </a:solidFill>
          <a:ln w="12700">
            <a:solidFill>
              <a:srgbClr val="E4E7FF">
                <a:alpha val="0"/>
              </a:srgbClr>
            </a:solidFill>
            <a:prstDash val="solid"/>
          </a:ln>
        </p:spPr>
      </p:sp>
      <p:pic>
        <p:nvPicPr>
          <p:cNvPr id="7" name="Image 1" descr="preencoded.png">    </p:cNvPr>
          <p:cNvPicPr>
            <a:picLocks noChangeAspect="1"/>
          </p:cNvPicPr>
          <p:nvPr/>
        </p:nvPicPr>
        <p:blipFill>
          <a:blip r:embed="rId3"/>
          <a:stretch>
            <a:fillRect/>
          </a:stretch>
        </p:blipFill>
        <p:spPr>
          <a:xfrm>
            <a:off x="1433159" y="2112264"/>
            <a:ext cx="5628459" cy="3502152"/>
          </a:xfrm>
          <a:prstGeom prst="rect">
            <a:avLst/>
          </a:prstGeom>
        </p:spPr>
      </p:pic>
      <p:sp>
        <p:nvSpPr>
          <p:cNvPr id="8" name="Shape 4"/>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9" name="Text 5"/>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Clock in by QR or Telegram</a:t>
            </a:r>
            <a:endParaRPr lang="en-US" sz="2200" dirty="0"/>
          </a:p>
        </p:txBody>
      </p:sp>
      <p:sp>
        <p:nvSpPr>
          <p:cNvPr id="10" name="Shape 6"/>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11" name="Text 7"/>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Work states and recorded time</a:t>
            </a:r>
            <a:endParaRPr lang="en-US" sz="2200" dirty="0"/>
          </a:p>
        </p:txBody>
      </p:sp>
      <p:sp>
        <p:nvSpPr>
          <p:cNvPr id="12" name="Shape 8"/>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13" name="Text 9"/>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Action history and shift completion</a:t>
            </a:r>
            <a:endParaRPr lang="en-US" sz="2200" dirty="0"/>
          </a:p>
        </p:txBody>
      </p:sp>
      <p:sp>
        <p:nvSpPr>
          <p:cNvPr id="14" name="Text 10"/>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Interface illustration with fictional data. The real interface evolves and may differ.</a:t>
            </a:r>
            <a:endParaRPr lang="en-US" sz="1000" dirty="0"/>
          </a:p>
        </p:txBody>
      </p:sp>
      <p:sp>
        <p:nvSpPr>
          <p:cNvPr id="15" name="Text 11"/>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Live shift</a:t>
            </a:r>
            <a:endParaRPr lang="en-US" sz="1300" dirty="0"/>
          </a:p>
        </p:txBody>
      </p:sp>
      <p:sp>
        <p:nvSpPr>
          <p:cNvPr id="16" name="Text 12"/>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Without a required checklist: end in Telegram. With one: submit the report, then scan the exit QR.</a:t>
            </a:r>
            <a:endParaRPr lang="en-US" sz="13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03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The next shift accepts a documented zone</a:t>
            </a:r>
            <a:endParaRPr lang="en-US" sz="3500" dirty="0"/>
          </a:p>
        </p:txBody>
      </p:sp>
      <p:sp>
        <p:nvSpPr>
          <p:cNvPr id="6" name="Shape 3"/>
          <p:cNvSpPr/>
          <p:nvPr/>
        </p:nvSpPr>
        <p:spPr>
          <a:xfrm>
            <a:off x="530352" y="1920240"/>
            <a:ext cx="7434072" cy="3886200"/>
          </a:xfrm>
          <a:prstGeom prst="roundRect">
            <a:avLst>
              <a:gd name="adj" fmla="val 3765"/>
            </a:avLst>
          </a:prstGeom>
          <a:solidFill>
            <a:srgbClr val="E6F6C6"/>
          </a:solidFill>
          <a:ln w="12700">
            <a:solidFill>
              <a:srgbClr val="E6F6C6">
                <a:alpha val="0"/>
              </a:srgbClr>
            </a:solidFill>
            <a:prstDash val="solid"/>
          </a:ln>
        </p:spPr>
      </p:sp>
      <p:pic>
        <p:nvPicPr>
          <p:cNvPr id="7" name="Image 1" descr="preencoded.png">    </p:cNvPr>
          <p:cNvPicPr>
            <a:picLocks noChangeAspect="1"/>
          </p:cNvPicPr>
          <p:nvPr/>
        </p:nvPicPr>
        <p:blipFill>
          <a:blip r:embed="rId3"/>
          <a:stretch>
            <a:fillRect/>
          </a:stretch>
        </p:blipFill>
        <p:spPr>
          <a:xfrm>
            <a:off x="804672" y="2174874"/>
            <a:ext cx="6885432" cy="3376932"/>
          </a:xfrm>
          <a:prstGeom prst="rect">
            <a:avLst/>
          </a:prstGeom>
        </p:spPr>
      </p:pic>
      <p:sp>
        <p:nvSpPr>
          <p:cNvPr id="8" name="Shape 4"/>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9" name="Text 5"/>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Checks and photos for each position</a:t>
            </a:r>
            <a:endParaRPr lang="en-US" sz="2200" dirty="0"/>
          </a:p>
        </p:txBody>
      </p:sp>
      <p:sp>
        <p:nvSpPr>
          <p:cNvPr id="10" name="Shape 6"/>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11" name="Text 7"/>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Reports and supervisor remarks together</a:t>
            </a:r>
            <a:endParaRPr lang="en-US" sz="2200" dirty="0"/>
          </a:p>
        </p:txBody>
      </p:sp>
      <p:sp>
        <p:nvSpPr>
          <p:cNvPr id="12" name="Shape 8"/>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13" name="Text 9"/>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Acceptance with handover history</a:t>
            </a:r>
            <a:endParaRPr lang="en-US" sz="2200" dirty="0"/>
          </a:p>
        </p:txBody>
      </p:sp>
      <p:sp>
        <p:nvSpPr>
          <p:cNvPr id="14" name="Text 10"/>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Interface illustration with fictional data. The real interface evolves and may differ.</a:t>
            </a:r>
            <a:endParaRPr lang="en-US" sz="1000" dirty="0"/>
          </a:p>
        </p:txBody>
      </p:sp>
      <p:sp>
        <p:nvSpPr>
          <p:cNvPr id="15" name="Text 11"/>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Checklists + Checklist builder</a:t>
            </a:r>
            <a:endParaRPr lang="en-US" sz="1300" dirty="0"/>
          </a:p>
        </p:txBody>
      </p:sp>
      <p:sp>
        <p:nvSpPr>
          <p:cNvPr id="16" name="Text 12"/>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Checklist obligations are pinned to the shift; the supervisor decides on the report.</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04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Maintenance is done. Who accepts it?</a:t>
            </a:r>
            <a:endParaRPr lang="en-US" sz="3500" dirty="0"/>
          </a:p>
        </p:txBody>
      </p:sp>
      <p:sp>
        <p:nvSpPr>
          <p:cNvPr id="6" name="Shape 3"/>
          <p:cNvSpPr/>
          <p:nvPr/>
        </p:nvSpPr>
        <p:spPr>
          <a:xfrm>
            <a:off x="530352" y="1920240"/>
            <a:ext cx="7434072" cy="3886200"/>
          </a:xfrm>
          <a:prstGeom prst="roundRect">
            <a:avLst>
              <a:gd name="adj" fmla="val 3765"/>
            </a:avLst>
          </a:prstGeom>
          <a:solidFill>
            <a:srgbClr val="FFE3CF"/>
          </a:solidFill>
          <a:ln w="12700">
            <a:solidFill>
              <a:srgbClr val="FFE3CF">
                <a:alpha val="0"/>
              </a:srgbClr>
            </a:solidFill>
            <a:prstDash val="solid"/>
          </a:ln>
        </p:spPr>
      </p:sp>
      <p:sp>
        <p:nvSpPr>
          <p:cNvPr id="7" name="Shape 4"/>
          <p:cNvSpPr/>
          <p:nvPr/>
        </p:nvSpPr>
        <p:spPr>
          <a:xfrm>
            <a:off x="804672" y="2084832"/>
            <a:ext cx="6858000" cy="3566160"/>
          </a:xfrm>
          <a:prstGeom prst="roundRect">
            <a:avLst>
              <a:gd name="adj" fmla="val 4103"/>
            </a:avLst>
          </a:prstGeom>
          <a:solidFill>
            <a:srgbClr val="FFFFFF"/>
          </a:solidFill>
          <a:ln w="12700">
            <a:solidFill>
              <a:srgbClr val="FFFFFF">
                <a:alpha val="0"/>
              </a:srgbClr>
            </a:solidFill>
            <a:prstDash val="solid"/>
          </a:ln>
        </p:spPr>
      </p:sp>
      <p:sp>
        <p:nvSpPr>
          <p:cNvPr id="8" name="Text 5"/>
          <p:cNvSpPr/>
          <p:nvPr/>
        </p:nvSpPr>
        <p:spPr>
          <a:xfrm>
            <a:off x="1024128" y="2267712"/>
            <a:ext cx="6355080" cy="292608"/>
          </a:xfrm>
          <a:prstGeom prst="rect">
            <a:avLst/>
          </a:prstGeom>
          <a:noFill/>
          <a:ln/>
        </p:spPr>
        <p:txBody>
          <a:bodyPr wrap="square" lIns="0" tIns="0" rIns="0" bIns="0" rtlCol="0" anchor="t"/>
          <a:lstStyle/>
          <a:p>
            <a:pPr algn="l" indent="0" marL="0">
              <a:buNone/>
            </a:pPr>
            <a:r>
              <a:rPr lang="en-US" sz="1500" dirty="0">
                <a:solidFill>
                  <a:srgbClr val="545B57"/>
                </a:solidFill>
                <a:latin typeface="Fixel Text Semi Bold" pitchFamily="34" charset="0"/>
                <a:ea typeface="Fixel Text Semi Bold" pitchFamily="34" charset="-122"/>
                <a:cs typeface="Fixel Text Semi Bold" pitchFamily="34" charset="-120"/>
              </a:rPr>
              <a:t>Service · Packaging line</a:t>
            </a:r>
            <a:endParaRPr lang="en-US" sz="1500" dirty="0"/>
          </a:p>
        </p:txBody>
      </p:sp>
      <p:sp>
        <p:nvSpPr>
          <p:cNvPr id="9" name="Text 6"/>
          <p:cNvSpPr/>
          <p:nvPr/>
        </p:nvSpPr>
        <p:spPr>
          <a:xfrm>
            <a:off x="1033272" y="2633472"/>
            <a:ext cx="6309360" cy="438912"/>
          </a:xfrm>
          <a:prstGeom prst="rect">
            <a:avLst/>
          </a:prstGeom>
          <a:noFill/>
          <a:ln/>
        </p:spPr>
        <p:txBody>
          <a:bodyPr wrap="square" lIns="0" tIns="0" rIns="0" bIns="0" rtlCol="0" anchor="t"/>
          <a:lstStyle/>
          <a:p>
            <a:pPr algn="l" indent="0" marL="0">
              <a:buNone/>
            </a:pPr>
            <a:r>
              <a:rPr lang="en-US" sz="2600" dirty="0">
                <a:solidFill>
                  <a:srgbClr val="1D211F"/>
                </a:solidFill>
                <a:latin typeface="Fixel Display Semi Bold" pitchFamily="34" charset="0"/>
                <a:ea typeface="Fixel Display Semi Bold" pitchFamily="34" charset="-122"/>
                <a:cs typeface="Fixel Display Semi Bold" pitchFamily="34" charset="-120"/>
              </a:rPr>
              <a:t>Replace filter</a:t>
            </a:r>
            <a:endParaRPr lang="en-US" sz="2600" dirty="0"/>
          </a:p>
        </p:txBody>
      </p:sp>
      <p:sp>
        <p:nvSpPr>
          <p:cNvPr id="10" name="Shape 7"/>
          <p:cNvSpPr/>
          <p:nvPr/>
        </p:nvSpPr>
        <p:spPr>
          <a:xfrm>
            <a:off x="1033272" y="3182112"/>
            <a:ext cx="6355080" cy="512064"/>
          </a:xfrm>
          <a:prstGeom prst="roundRect">
            <a:avLst>
              <a:gd name="adj" fmla="val 28571"/>
            </a:avLst>
          </a:prstGeom>
          <a:solidFill>
            <a:srgbClr val="F5F6F2"/>
          </a:solidFill>
          <a:ln w="12700">
            <a:solidFill>
              <a:srgbClr val="F5F6F2">
                <a:alpha val="0"/>
              </a:srgbClr>
            </a:solidFill>
            <a:prstDash val="solid"/>
          </a:ln>
        </p:spPr>
      </p:sp>
      <p:sp>
        <p:nvSpPr>
          <p:cNvPr id="11" name="Text 8"/>
          <p:cNvSpPr/>
          <p:nvPr/>
        </p:nvSpPr>
        <p:spPr>
          <a:xfrm>
            <a:off x="1188720" y="3236976"/>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Today · 14:00</a:t>
            </a:r>
            <a:endParaRPr lang="en-US" sz="1800" dirty="0"/>
          </a:p>
        </p:txBody>
      </p:sp>
      <p:sp>
        <p:nvSpPr>
          <p:cNvPr id="12" name="Shape 9"/>
          <p:cNvSpPr/>
          <p:nvPr/>
        </p:nvSpPr>
        <p:spPr>
          <a:xfrm>
            <a:off x="1033272" y="3739896"/>
            <a:ext cx="6355080" cy="512064"/>
          </a:xfrm>
          <a:prstGeom prst="roundRect">
            <a:avLst>
              <a:gd name="adj" fmla="val 28571"/>
            </a:avLst>
          </a:prstGeom>
          <a:solidFill>
            <a:srgbClr val="FFFFFF"/>
          </a:solidFill>
          <a:ln w="12700">
            <a:solidFill>
              <a:srgbClr val="FFFFFF">
                <a:alpha val="0"/>
              </a:srgbClr>
            </a:solidFill>
            <a:prstDash val="solid"/>
          </a:ln>
        </p:spPr>
      </p:sp>
      <p:sp>
        <p:nvSpPr>
          <p:cNvPr id="13" name="Text 10"/>
          <p:cNvSpPr/>
          <p:nvPr/>
        </p:nvSpPr>
        <p:spPr>
          <a:xfrm>
            <a:off x="1188720" y="3794760"/>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Mechanic · Serhii M.</a:t>
            </a:r>
            <a:endParaRPr lang="en-US" sz="1800" dirty="0"/>
          </a:p>
        </p:txBody>
      </p:sp>
      <p:sp>
        <p:nvSpPr>
          <p:cNvPr id="14" name="Shape 11"/>
          <p:cNvSpPr/>
          <p:nvPr/>
        </p:nvSpPr>
        <p:spPr>
          <a:xfrm>
            <a:off x="1033272" y="4297680"/>
            <a:ext cx="6355080" cy="512064"/>
          </a:xfrm>
          <a:prstGeom prst="roundRect">
            <a:avLst>
              <a:gd name="adj" fmla="val 28571"/>
            </a:avLst>
          </a:prstGeom>
          <a:solidFill>
            <a:srgbClr val="F5F6F2"/>
          </a:solidFill>
          <a:ln w="12700">
            <a:solidFill>
              <a:srgbClr val="F5F6F2">
                <a:alpha val="0"/>
              </a:srgbClr>
            </a:solidFill>
            <a:prstDash val="solid"/>
          </a:ln>
        </p:spPr>
      </p:sp>
      <p:sp>
        <p:nvSpPr>
          <p:cNvPr id="15" name="Text 12"/>
          <p:cNvSpPr/>
          <p:nvPr/>
        </p:nvSpPr>
        <p:spPr>
          <a:xfrm>
            <a:off x="1188720" y="4352544"/>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Work submitted for review</a:t>
            </a:r>
            <a:endParaRPr lang="en-US" sz="1800" dirty="0"/>
          </a:p>
        </p:txBody>
      </p:sp>
      <p:sp>
        <p:nvSpPr>
          <p:cNvPr id="16" name="Shape 13"/>
          <p:cNvSpPr/>
          <p:nvPr/>
        </p:nvSpPr>
        <p:spPr>
          <a:xfrm>
            <a:off x="1033272" y="4855464"/>
            <a:ext cx="6355080" cy="512064"/>
          </a:xfrm>
          <a:prstGeom prst="roundRect">
            <a:avLst>
              <a:gd name="adj" fmla="val 28571"/>
            </a:avLst>
          </a:prstGeom>
          <a:solidFill>
            <a:srgbClr val="FFFFFF"/>
          </a:solidFill>
          <a:ln w="12700">
            <a:solidFill>
              <a:srgbClr val="FFFFFF">
                <a:alpha val="0"/>
              </a:srgbClr>
            </a:solidFill>
            <a:prstDash val="solid"/>
          </a:ln>
        </p:spPr>
      </p:sp>
      <p:sp>
        <p:nvSpPr>
          <p:cNvPr id="17" name="Text 14"/>
          <p:cNvSpPr/>
          <p:nvPr/>
        </p:nvSpPr>
        <p:spPr>
          <a:xfrm>
            <a:off x="1188720" y="4910328"/>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Return to service requires approval</a:t>
            </a:r>
            <a:endParaRPr lang="en-US" sz="1800" dirty="0"/>
          </a:p>
        </p:txBody>
      </p:sp>
      <p:sp>
        <p:nvSpPr>
          <p:cNvPr id="18" name="Shape 15"/>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19" name="Text 16"/>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Planned or emergency work</a:t>
            </a:r>
            <a:endParaRPr lang="en-US" sz="2200" dirty="0"/>
          </a:p>
        </p:txBody>
      </p:sp>
      <p:sp>
        <p:nvSpPr>
          <p:cNvPr id="20" name="Shape 17"/>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21" name="Text 18"/>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Mechanics submit results in Telegram</a:t>
            </a:r>
            <a:endParaRPr lang="en-US" sz="2200" dirty="0"/>
          </a:p>
        </p:txBody>
      </p:sp>
      <p:sp>
        <p:nvSpPr>
          <p:cNvPr id="22" name="Shape 19"/>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23" name="Text 20"/>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A responsible person reviews and decides</a:t>
            </a:r>
            <a:endParaRPr lang="en-US" sz="2200" dirty="0"/>
          </a:p>
        </p:txBody>
      </p:sp>
      <p:sp>
        <p:nvSpPr>
          <p:cNvPr id="24" name="Text 21"/>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Interface illustration with fictional data. The real interface evolves and may differ.</a:t>
            </a:r>
            <a:endParaRPr lang="en-US" sz="1000" dirty="0"/>
          </a:p>
        </p:txBody>
      </p:sp>
      <p:sp>
        <p:nvSpPr>
          <p:cNvPr id="25" name="Text 22"/>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Equipment and maintenance</a:t>
            </a:r>
            <a:endParaRPr lang="en-US" sz="1300" dirty="0"/>
          </a:p>
        </p:txBody>
      </p:sp>
      <p:sp>
        <p:nvSpPr>
          <p:cNvPr id="26" name="Text 23"/>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A mechanic’s submission does not replace review or the release decision.</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05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The line stopped. Who is responding?</a:t>
            </a:r>
            <a:endParaRPr lang="en-US" sz="3500" dirty="0"/>
          </a:p>
        </p:txBody>
      </p:sp>
      <p:sp>
        <p:nvSpPr>
          <p:cNvPr id="6" name="Shape 3"/>
          <p:cNvSpPr/>
          <p:nvPr/>
        </p:nvSpPr>
        <p:spPr>
          <a:xfrm>
            <a:off x="530352" y="1920240"/>
            <a:ext cx="7434072" cy="3886200"/>
          </a:xfrm>
          <a:prstGeom prst="roundRect">
            <a:avLst>
              <a:gd name="adj" fmla="val 3765"/>
            </a:avLst>
          </a:prstGeom>
          <a:solidFill>
            <a:srgbClr val="FFE3CF"/>
          </a:solidFill>
          <a:ln w="12700">
            <a:solidFill>
              <a:srgbClr val="FFE3CF">
                <a:alpha val="0"/>
              </a:srgbClr>
            </a:solidFill>
            <a:prstDash val="solid"/>
          </a:ln>
        </p:spPr>
      </p:sp>
      <p:pic>
        <p:nvPicPr>
          <p:cNvPr id="7" name="Image 1" descr="preencoded.png">    </p:cNvPr>
          <p:cNvPicPr>
            <a:picLocks noChangeAspect="1"/>
          </p:cNvPicPr>
          <p:nvPr/>
        </p:nvPicPr>
        <p:blipFill>
          <a:blip r:embed="rId3"/>
          <a:stretch>
            <a:fillRect/>
          </a:stretch>
        </p:blipFill>
        <p:spPr>
          <a:xfrm>
            <a:off x="1433159" y="2112264"/>
            <a:ext cx="5628459" cy="3502152"/>
          </a:xfrm>
          <a:prstGeom prst="rect">
            <a:avLst/>
          </a:prstGeom>
        </p:spPr>
      </p:pic>
      <p:sp>
        <p:nvSpPr>
          <p:cNvPr id="8" name="Shape 4"/>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9" name="Text 5"/>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Reason, time and shop-floor photos</a:t>
            </a:r>
            <a:endParaRPr lang="en-US" sz="2200" dirty="0"/>
          </a:p>
        </p:txBody>
      </p:sp>
      <p:sp>
        <p:nvSpPr>
          <p:cNvPr id="10" name="Shape 6"/>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11" name="Text 7"/>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An owner and escalation rules</a:t>
            </a:r>
            <a:endParaRPr lang="en-US" sz="2200" dirty="0"/>
          </a:p>
        </p:txBody>
      </p:sp>
      <p:sp>
        <p:nvSpPr>
          <p:cNvPr id="12" name="Shape 8"/>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13" name="Text 9"/>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Response history and outcome</a:t>
            </a:r>
            <a:endParaRPr lang="en-US" sz="2200" dirty="0"/>
          </a:p>
        </p:txBody>
      </p:sp>
      <p:sp>
        <p:nvSpPr>
          <p:cNvPr id="14" name="Text 10"/>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Interface illustration with fictional data. The real interface evolves and may differ.</a:t>
            </a:r>
            <a:endParaRPr lang="en-US" sz="1000" dirty="0"/>
          </a:p>
        </p:txBody>
      </p:sp>
      <p:sp>
        <p:nvSpPr>
          <p:cNvPr id="15" name="Text 11"/>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Downtime &amp; incidents</a:t>
            </a:r>
            <a:endParaRPr lang="en-US" sz="1300" dirty="0"/>
          </a:p>
        </p:txBody>
      </p:sp>
      <p:sp>
        <p:nvSpPr>
          <p:cNvPr id="16" name="Text 12"/>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Recorded reasons and responses provide context for reviewing recurring problems.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06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Someone cannot work tomorrow’s shift</a:t>
            </a:r>
            <a:endParaRPr lang="en-US" sz="3500" dirty="0"/>
          </a:p>
        </p:txBody>
      </p:sp>
      <p:sp>
        <p:nvSpPr>
          <p:cNvPr id="6" name="Shape 3"/>
          <p:cNvSpPr/>
          <p:nvPr/>
        </p:nvSpPr>
        <p:spPr>
          <a:xfrm>
            <a:off x="530352" y="1920240"/>
            <a:ext cx="7434072" cy="3886200"/>
          </a:xfrm>
          <a:prstGeom prst="roundRect">
            <a:avLst>
              <a:gd name="adj" fmla="val 3765"/>
            </a:avLst>
          </a:prstGeom>
          <a:solidFill>
            <a:srgbClr val="FBECC8"/>
          </a:solidFill>
          <a:ln w="12700">
            <a:solidFill>
              <a:srgbClr val="FBECC8">
                <a:alpha val="0"/>
              </a:srgbClr>
            </a:solidFill>
            <a:prstDash val="solid"/>
          </a:ln>
        </p:spPr>
      </p:sp>
      <p:pic>
        <p:nvPicPr>
          <p:cNvPr id="7" name="Image 1" descr="preencoded.png">    </p:cNvPr>
          <p:cNvPicPr>
            <a:picLocks noChangeAspect="1"/>
          </p:cNvPicPr>
          <p:nvPr/>
        </p:nvPicPr>
        <p:blipFill>
          <a:blip r:embed="rId3"/>
          <a:stretch>
            <a:fillRect/>
          </a:stretch>
        </p:blipFill>
        <p:spPr>
          <a:xfrm>
            <a:off x="1433159" y="2112264"/>
            <a:ext cx="5628459" cy="3502152"/>
          </a:xfrm>
          <a:prstGeom prst="rect">
            <a:avLst/>
          </a:prstGeom>
        </p:spPr>
      </p:pic>
      <p:sp>
        <p:nvSpPr>
          <p:cNvPr id="8" name="Shape 4"/>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9" name="Text 5"/>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An absence request and an open slot</a:t>
            </a:r>
            <a:endParaRPr lang="en-US" sz="2200" dirty="0"/>
          </a:p>
        </p:txBody>
      </p:sp>
      <p:sp>
        <p:nvSpPr>
          <p:cNvPr id="10" name="Shape 6"/>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11" name="Text 7"/>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Availability, skills and work offers</a:t>
            </a:r>
            <a:endParaRPr lang="en-US" sz="2200" dirty="0"/>
          </a:p>
        </p:txBody>
      </p:sp>
      <p:sp>
        <p:nvSpPr>
          <p:cNvPr id="12" name="Shape 8"/>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13" name="Text 9"/>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Agreed staffing and a published plan</a:t>
            </a:r>
            <a:endParaRPr lang="en-US" sz="2200" dirty="0"/>
          </a:p>
        </p:txBody>
      </p:sp>
      <p:sp>
        <p:nvSpPr>
          <p:cNvPr id="14" name="Text 10"/>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Interface illustration with fictional data. The real interface evolves and may differ.</a:t>
            </a:r>
            <a:endParaRPr lang="en-US" sz="1000" dirty="0"/>
          </a:p>
        </p:txBody>
      </p:sp>
      <p:sp>
        <p:nvSpPr>
          <p:cNvPr id="15" name="Text 11"/>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Scheduling + Employee requests</a:t>
            </a:r>
            <a:endParaRPr lang="en-US" sz="1300" dirty="0"/>
          </a:p>
        </p:txBody>
      </p:sp>
      <p:sp>
        <p:nvSpPr>
          <p:cNvPr id="16" name="Text 12"/>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A plan does not record attendance. Skill matching does not authorize work.</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07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Who is prepared for this work?</a:t>
            </a:r>
            <a:endParaRPr lang="en-US" sz="3500" dirty="0"/>
          </a:p>
        </p:txBody>
      </p:sp>
      <p:sp>
        <p:nvSpPr>
          <p:cNvPr id="6" name="Shape 3"/>
          <p:cNvSpPr/>
          <p:nvPr/>
        </p:nvSpPr>
        <p:spPr>
          <a:xfrm>
            <a:off x="530352" y="1920240"/>
            <a:ext cx="7434072" cy="3886200"/>
          </a:xfrm>
          <a:prstGeom prst="roundRect">
            <a:avLst>
              <a:gd name="adj" fmla="val 3765"/>
            </a:avLst>
          </a:prstGeom>
          <a:solidFill>
            <a:srgbClr val="E6F6C6"/>
          </a:solidFill>
          <a:ln w="12700">
            <a:solidFill>
              <a:srgbClr val="E6F6C6">
                <a:alpha val="0"/>
              </a:srgbClr>
            </a:solidFill>
            <a:prstDash val="solid"/>
          </a:ln>
        </p:spPr>
      </p:sp>
      <p:sp>
        <p:nvSpPr>
          <p:cNvPr id="7" name="Shape 4"/>
          <p:cNvSpPr/>
          <p:nvPr/>
        </p:nvSpPr>
        <p:spPr>
          <a:xfrm>
            <a:off x="804672" y="2084832"/>
            <a:ext cx="6858000" cy="3566160"/>
          </a:xfrm>
          <a:prstGeom prst="roundRect">
            <a:avLst>
              <a:gd name="adj" fmla="val 4103"/>
            </a:avLst>
          </a:prstGeom>
          <a:solidFill>
            <a:srgbClr val="FFFFFF"/>
          </a:solidFill>
          <a:ln w="12700">
            <a:solidFill>
              <a:srgbClr val="FFFFFF">
                <a:alpha val="0"/>
              </a:srgbClr>
            </a:solidFill>
            <a:prstDash val="solid"/>
          </a:ln>
        </p:spPr>
      </p:sp>
      <p:sp>
        <p:nvSpPr>
          <p:cNvPr id="8" name="Text 5"/>
          <p:cNvSpPr/>
          <p:nvPr/>
        </p:nvSpPr>
        <p:spPr>
          <a:xfrm>
            <a:off x="1024128" y="2267712"/>
            <a:ext cx="6355080" cy="292608"/>
          </a:xfrm>
          <a:prstGeom prst="rect">
            <a:avLst/>
          </a:prstGeom>
          <a:noFill/>
          <a:ln/>
        </p:spPr>
        <p:txBody>
          <a:bodyPr wrap="square" lIns="0" tIns="0" rIns="0" bIns="0" rtlCol="0" anchor="t"/>
          <a:lstStyle/>
          <a:p>
            <a:pPr algn="l" indent="0" marL="0">
              <a:buNone/>
            </a:pPr>
            <a:r>
              <a:rPr lang="en-US" sz="1500" dirty="0">
                <a:solidFill>
                  <a:srgbClr val="545B57"/>
                </a:solidFill>
                <a:latin typeface="Fixel Text Semi Bold" pitchFamily="34" charset="0"/>
                <a:ea typeface="Fixel Text Semi Bold" pitchFamily="34" charset="-122"/>
                <a:cs typeface="Fixel Text Semi Bold" pitchFamily="34" charset="-120"/>
              </a:rPr>
              <a:t>Skills · Shop 1</a:t>
            </a:r>
            <a:endParaRPr lang="en-US" sz="1500" dirty="0"/>
          </a:p>
        </p:txBody>
      </p:sp>
      <p:sp>
        <p:nvSpPr>
          <p:cNvPr id="9" name="Text 6"/>
          <p:cNvSpPr/>
          <p:nvPr/>
        </p:nvSpPr>
        <p:spPr>
          <a:xfrm>
            <a:off x="1033272" y="2633472"/>
            <a:ext cx="6309360" cy="438912"/>
          </a:xfrm>
          <a:prstGeom prst="rect">
            <a:avLst/>
          </a:prstGeom>
          <a:noFill/>
          <a:ln/>
        </p:spPr>
        <p:txBody>
          <a:bodyPr wrap="square" lIns="0" tIns="0" rIns="0" bIns="0" rtlCol="0" anchor="t"/>
          <a:lstStyle/>
          <a:p>
            <a:pPr algn="l" indent="0" marL="0">
              <a:buNone/>
            </a:pPr>
            <a:r>
              <a:rPr lang="en-US" sz="2600" dirty="0">
                <a:solidFill>
                  <a:srgbClr val="1D211F"/>
                </a:solidFill>
                <a:latin typeface="Fixel Display Semi Bold" pitchFamily="34" charset="0"/>
                <a:ea typeface="Fixel Display Semi Bold" pitchFamily="34" charset="-122"/>
                <a:cs typeface="Fixel Display Semi Bold" pitchFamily="34" charset="-120"/>
              </a:rPr>
              <a:t>Line setup</a:t>
            </a:r>
            <a:endParaRPr lang="en-US" sz="2600" dirty="0"/>
          </a:p>
        </p:txBody>
      </p:sp>
      <p:sp>
        <p:nvSpPr>
          <p:cNvPr id="10" name="Shape 7"/>
          <p:cNvSpPr/>
          <p:nvPr/>
        </p:nvSpPr>
        <p:spPr>
          <a:xfrm>
            <a:off x="1033272" y="3182112"/>
            <a:ext cx="6355080" cy="512064"/>
          </a:xfrm>
          <a:prstGeom prst="roundRect">
            <a:avLst>
              <a:gd name="adj" fmla="val 28571"/>
            </a:avLst>
          </a:prstGeom>
          <a:solidFill>
            <a:srgbClr val="F5F6F2"/>
          </a:solidFill>
          <a:ln w="12700">
            <a:solidFill>
              <a:srgbClr val="F5F6F2">
                <a:alpha val="0"/>
              </a:srgbClr>
            </a:solidFill>
            <a:prstDash val="solid"/>
          </a:ln>
        </p:spPr>
      </p:sp>
      <p:sp>
        <p:nvSpPr>
          <p:cNvPr id="11" name="Text 8"/>
          <p:cNvSpPr/>
          <p:nvPr/>
        </p:nvSpPr>
        <p:spPr>
          <a:xfrm>
            <a:off x="1188720" y="3236976"/>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Olena P.</a:t>
            </a:r>
            <a:endParaRPr lang="en-US" sz="1800" dirty="0"/>
          </a:p>
        </p:txBody>
      </p:sp>
      <p:sp>
        <p:nvSpPr>
          <p:cNvPr id="12" name="Shape 9"/>
          <p:cNvSpPr/>
          <p:nvPr/>
        </p:nvSpPr>
        <p:spPr>
          <a:xfrm>
            <a:off x="1033272" y="3739896"/>
            <a:ext cx="6355080" cy="512064"/>
          </a:xfrm>
          <a:prstGeom prst="roundRect">
            <a:avLst>
              <a:gd name="adj" fmla="val 28571"/>
            </a:avLst>
          </a:prstGeom>
          <a:solidFill>
            <a:srgbClr val="FFFFFF"/>
          </a:solidFill>
          <a:ln w="12700">
            <a:solidFill>
              <a:srgbClr val="FFFFFF">
                <a:alpha val="0"/>
              </a:srgbClr>
            </a:solidFill>
            <a:prstDash val="solid"/>
          </a:ln>
        </p:spPr>
      </p:sp>
      <p:sp>
        <p:nvSpPr>
          <p:cNvPr id="13" name="Text 10"/>
          <p:cNvSpPr/>
          <p:nvPr/>
        </p:nvSpPr>
        <p:spPr>
          <a:xfrm>
            <a:off x="1188720" y="3794760"/>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Level 3</a:t>
            </a:r>
            <a:endParaRPr lang="en-US" sz="1800" dirty="0"/>
          </a:p>
        </p:txBody>
      </p:sp>
      <p:sp>
        <p:nvSpPr>
          <p:cNvPr id="14" name="Shape 11"/>
          <p:cNvSpPr/>
          <p:nvPr/>
        </p:nvSpPr>
        <p:spPr>
          <a:xfrm>
            <a:off x="1033272" y="4297680"/>
            <a:ext cx="6355080" cy="512064"/>
          </a:xfrm>
          <a:prstGeom prst="roundRect">
            <a:avLst>
              <a:gd name="adj" fmla="val 28571"/>
            </a:avLst>
          </a:prstGeom>
          <a:solidFill>
            <a:srgbClr val="F5F6F2"/>
          </a:solidFill>
          <a:ln w="12700">
            <a:solidFill>
              <a:srgbClr val="F5F6F2">
                <a:alpha val="0"/>
              </a:srgbClr>
            </a:solidFill>
            <a:prstDash val="solid"/>
          </a:ln>
        </p:spPr>
      </p:sp>
      <p:sp>
        <p:nvSpPr>
          <p:cNvPr id="15" name="Text 12"/>
          <p:cNvSpPr/>
          <p:nvPr/>
        </p:nvSpPr>
        <p:spPr>
          <a:xfrm>
            <a:off x="1188720" y="4352544"/>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Valid until 30 Nov</a:t>
            </a:r>
            <a:endParaRPr lang="en-US" sz="1800" dirty="0"/>
          </a:p>
        </p:txBody>
      </p:sp>
      <p:sp>
        <p:nvSpPr>
          <p:cNvPr id="16" name="Shape 13"/>
          <p:cNvSpPr/>
          <p:nvPr/>
        </p:nvSpPr>
        <p:spPr>
          <a:xfrm>
            <a:off x="1033272" y="4855464"/>
            <a:ext cx="6355080" cy="512064"/>
          </a:xfrm>
          <a:prstGeom prst="roundRect">
            <a:avLst>
              <a:gd name="adj" fmla="val 28571"/>
            </a:avLst>
          </a:prstGeom>
          <a:solidFill>
            <a:srgbClr val="FFFFFF"/>
          </a:solidFill>
          <a:ln w="12700">
            <a:solidFill>
              <a:srgbClr val="FFFFFF">
                <a:alpha val="0"/>
              </a:srgbClr>
            </a:solidFill>
            <a:prstDash val="solid"/>
          </a:ln>
        </p:spPr>
      </p:sp>
      <p:sp>
        <p:nvSpPr>
          <p:cNvPr id="17" name="Text 14"/>
          <p:cNvSpPr/>
          <p:nvPr/>
        </p:nvSpPr>
        <p:spPr>
          <a:xfrm>
            <a:off x="1188720" y="4910328"/>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Unit coverage</a:t>
            </a:r>
            <a:endParaRPr lang="en-US" sz="1800" dirty="0"/>
          </a:p>
        </p:txBody>
      </p:sp>
      <p:sp>
        <p:nvSpPr>
          <p:cNvPr id="18" name="Shape 15"/>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19" name="Text 16"/>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Skill level and validity</a:t>
            </a:r>
            <a:endParaRPr lang="en-US" sz="2200" dirty="0"/>
          </a:p>
        </p:txBody>
      </p:sp>
      <p:sp>
        <p:nvSpPr>
          <p:cNvPr id="20" name="Shape 17"/>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21" name="Text 18"/>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Confirmation by a responsible person</a:t>
            </a:r>
            <a:endParaRPr lang="en-US" sz="2200" dirty="0"/>
          </a:p>
        </p:txBody>
      </p:sp>
      <p:sp>
        <p:nvSpPr>
          <p:cNvPr id="22" name="Shape 19"/>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23" name="Text 20"/>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Coverage for the unit’s work</a:t>
            </a:r>
            <a:endParaRPr lang="en-US" sz="2200" dirty="0"/>
          </a:p>
        </p:txBody>
      </p:sp>
      <p:sp>
        <p:nvSpPr>
          <p:cNvPr id="24" name="Text 21"/>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Interface illustration with fictional data. The real interface evolves and may differ.</a:t>
            </a:r>
            <a:endParaRPr lang="en-US" sz="1000" dirty="0"/>
          </a:p>
        </p:txBody>
      </p:sp>
      <p:sp>
        <p:nvSpPr>
          <p:cNvPr id="25" name="Text 22"/>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Skills</a:t>
            </a:r>
            <a:endParaRPr lang="en-US" sz="1300" dirty="0"/>
          </a:p>
        </p:txBody>
      </p:sp>
      <p:sp>
        <p:nvSpPr>
          <p:cNvPr id="26" name="Text 23"/>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A confirmed skill supports the manager’s decision; it is not automatic work authorization.</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08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Another zone needs a person</a:t>
            </a:r>
            <a:endParaRPr lang="en-US" sz="3500" dirty="0"/>
          </a:p>
        </p:txBody>
      </p:sp>
      <p:sp>
        <p:nvSpPr>
          <p:cNvPr id="6" name="Shape 3"/>
          <p:cNvSpPr/>
          <p:nvPr/>
        </p:nvSpPr>
        <p:spPr>
          <a:xfrm>
            <a:off x="530352" y="1920240"/>
            <a:ext cx="7434072" cy="3886200"/>
          </a:xfrm>
          <a:prstGeom prst="roundRect">
            <a:avLst>
              <a:gd name="adj" fmla="val 3765"/>
            </a:avLst>
          </a:prstGeom>
          <a:solidFill>
            <a:srgbClr val="E2F0FE"/>
          </a:solidFill>
          <a:ln w="12700">
            <a:solidFill>
              <a:srgbClr val="E2F0FE">
                <a:alpha val="0"/>
              </a:srgbClr>
            </a:solidFill>
            <a:prstDash val="solid"/>
          </a:ln>
        </p:spPr>
      </p:sp>
      <p:sp>
        <p:nvSpPr>
          <p:cNvPr id="7" name="Shape 4"/>
          <p:cNvSpPr/>
          <p:nvPr/>
        </p:nvSpPr>
        <p:spPr>
          <a:xfrm>
            <a:off x="804672" y="2084832"/>
            <a:ext cx="6858000" cy="3566160"/>
          </a:xfrm>
          <a:prstGeom prst="roundRect">
            <a:avLst>
              <a:gd name="adj" fmla="val 4103"/>
            </a:avLst>
          </a:prstGeom>
          <a:solidFill>
            <a:srgbClr val="FFFFFF"/>
          </a:solidFill>
          <a:ln w="12700">
            <a:solidFill>
              <a:srgbClr val="FFFFFF">
                <a:alpha val="0"/>
              </a:srgbClr>
            </a:solidFill>
            <a:prstDash val="solid"/>
          </a:ln>
        </p:spPr>
      </p:sp>
      <p:sp>
        <p:nvSpPr>
          <p:cNvPr id="8" name="Text 5"/>
          <p:cNvSpPr/>
          <p:nvPr/>
        </p:nvSpPr>
        <p:spPr>
          <a:xfrm>
            <a:off x="1024128" y="2267712"/>
            <a:ext cx="6355080" cy="292608"/>
          </a:xfrm>
          <a:prstGeom prst="rect">
            <a:avLst/>
          </a:prstGeom>
          <a:noFill/>
          <a:ln/>
        </p:spPr>
        <p:txBody>
          <a:bodyPr wrap="square" lIns="0" tIns="0" rIns="0" bIns="0" rtlCol="0" anchor="t"/>
          <a:lstStyle/>
          <a:p>
            <a:pPr algn="l" indent="0" marL="0">
              <a:buNone/>
            </a:pPr>
            <a:r>
              <a:rPr lang="en-US" sz="1500" dirty="0">
                <a:solidFill>
                  <a:srgbClr val="545B57"/>
                </a:solidFill>
                <a:latin typeface="Fixel Text Semi Bold" pitchFamily="34" charset="0"/>
                <a:ea typeface="Fixel Text Semi Bold" pitchFamily="34" charset="-122"/>
                <a:cs typeface="Fixel Text Semi Bold" pitchFamily="34" charset="-120"/>
              </a:rPr>
              <a:t>Transfer · current shift</a:t>
            </a:r>
            <a:endParaRPr lang="en-US" sz="1500" dirty="0"/>
          </a:p>
        </p:txBody>
      </p:sp>
      <p:sp>
        <p:nvSpPr>
          <p:cNvPr id="9" name="Text 6"/>
          <p:cNvSpPr/>
          <p:nvPr/>
        </p:nvSpPr>
        <p:spPr>
          <a:xfrm>
            <a:off x="1033272" y="2633472"/>
            <a:ext cx="6309360" cy="438912"/>
          </a:xfrm>
          <a:prstGeom prst="rect">
            <a:avLst/>
          </a:prstGeom>
          <a:noFill/>
          <a:ln/>
        </p:spPr>
        <p:txBody>
          <a:bodyPr wrap="square" lIns="0" tIns="0" rIns="0" bIns="0" rtlCol="0" anchor="t"/>
          <a:lstStyle/>
          <a:p>
            <a:pPr algn="l" indent="0" marL="0">
              <a:buNone/>
            </a:pPr>
            <a:r>
              <a:rPr lang="en-US" sz="2600" dirty="0">
                <a:solidFill>
                  <a:srgbClr val="1D211F"/>
                </a:solidFill>
                <a:latin typeface="Fixel Display Semi Bold" pitchFamily="34" charset="0"/>
                <a:ea typeface="Fixel Display Semi Bold" pitchFamily="34" charset="-122"/>
                <a:cs typeface="Fixel Display Semi Bold" pitchFamily="34" charset="-120"/>
              </a:rPr>
              <a:t>Packing</a:t>
            </a:r>
            <a:endParaRPr lang="en-US" sz="2600" dirty="0"/>
          </a:p>
        </p:txBody>
      </p:sp>
      <p:sp>
        <p:nvSpPr>
          <p:cNvPr id="10" name="Shape 7"/>
          <p:cNvSpPr/>
          <p:nvPr/>
        </p:nvSpPr>
        <p:spPr>
          <a:xfrm>
            <a:off x="1033272" y="3182112"/>
            <a:ext cx="6355080" cy="512064"/>
          </a:xfrm>
          <a:prstGeom prst="roundRect">
            <a:avLst>
              <a:gd name="adj" fmla="val 28571"/>
            </a:avLst>
          </a:prstGeom>
          <a:solidFill>
            <a:srgbClr val="F5F6F2"/>
          </a:solidFill>
          <a:ln w="12700">
            <a:solidFill>
              <a:srgbClr val="F5F6F2">
                <a:alpha val="0"/>
              </a:srgbClr>
            </a:solidFill>
            <a:prstDash val="solid"/>
          </a:ln>
        </p:spPr>
      </p:sp>
      <p:sp>
        <p:nvSpPr>
          <p:cNvPr id="11" name="Text 8"/>
          <p:cNvSpPr/>
          <p:nvPr/>
        </p:nvSpPr>
        <p:spPr>
          <a:xfrm>
            <a:off x="1188720" y="3236976"/>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Until 10:30</a:t>
            </a:r>
            <a:endParaRPr lang="en-US" sz="1800" dirty="0"/>
          </a:p>
        </p:txBody>
      </p:sp>
      <p:sp>
        <p:nvSpPr>
          <p:cNvPr id="12" name="Shape 9"/>
          <p:cNvSpPr/>
          <p:nvPr/>
        </p:nvSpPr>
        <p:spPr>
          <a:xfrm>
            <a:off x="1033272" y="3739896"/>
            <a:ext cx="6355080" cy="512064"/>
          </a:xfrm>
          <a:prstGeom prst="roundRect">
            <a:avLst>
              <a:gd name="adj" fmla="val 28571"/>
            </a:avLst>
          </a:prstGeom>
          <a:solidFill>
            <a:srgbClr val="FFFFFF"/>
          </a:solidFill>
          <a:ln w="12700">
            <a:solidFill>
              <a:srgbClr val="FFFFFF">
                <a:alpha val="0"/>
              </a:srgbClr>
            </a:solidFill>
            <a:prstDash val="solid"/>
          </a:ln>
        </p:spPr>
      </p:sp>
      <p:sp>
        <p:nvSpPr>
          <p:cNvPr id="13" name="Text 10"/>
          <p:cNvSpPr/>
          <p:nvPr/>
        </p:nvSpPr>
        <p:spPr>
          <a:xfrm>
            <a:off x="1188720" y="3794760"/>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Assembly</a:t>
            </a:r>
            <a:endParaRPr lang="en-US" sz="1800" dirty="0"/>
          </a:p>
        </p:txBody>
      </p:sp>
      <p:sp>
        <p:nvSpPr>
          <p:cNvPr id="14" name="Shape 11"/>
          <p:cNvSpPr/>
          <p:nvPr/>
        </p:nvSpPr>
        <p:spPr>
          <a:xfrm>
            <a:off x="1033272" y="4297680"/>
            <a:ext cx="6355080" cy="512064"/>
          </a:xfrm>
          <a:prstGeom prst="roundRect">
            <a:avLst>
              <a:gd name="adj" fmla="val 28571"/>
            </a:avLst>
          </a:prstGeom>
          <a:solidFill>
            <a:srgbClr val="F5F6F2"/>
          </a:solidFill>
          <a:ln w="12700">
            <a:solidFill>
              <a:srgbClr val="F5F6F2">
                <a:alpha val="0"/>
              </a:srgbClr>
            </a:solidFill>
            <a:prstDash val="solid"/>
          </a:ln>
        </p:spPr>
      </p:sp>
      <p:sp>
        <p:nvSpPr>
          <p:cNvPr id="15" name="Text 12"/>
          <p:cNvSpPr/>
          <p:nvPr/>
        </p:nvSpPr>
        <p:spPr>
          <a:xfrm>
            <a:off x="1188720" y="4352544"/>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From 10:30</a:t>
            </a:r>
            <a:endParaRPr lang="en-US" sz="1800" dirty="0"/>
          </a:p>
        </p:txBody>
      </p:sp>
      <p:sp>
        <p:nvSpPr>
          <p:cNvPr id="16" name="Shape 13"/>
          <p:cNvSpPr/>
          <p:nvPr/>
        </p:nvSpPr>
        <p:spPr>
          <a:xfrm>
            <a:off x="1033272" y="4855464"/>
            <a:ext cx="6355080" cy="512064"/>
          </a:xfrm>
          <a:prstGeom prst="roundRect">
            <a:avLst>
              <a:gd name="adj" fmla="val 28571"/>
            </a:avLst>
          </a:prstGeom>
          <a:solidFill>
            <a:srgbClr val="FFFFFF"/>
          </a:solidFill>
          <a:ln w="12700">
            <a:solidFill>
              <a:srgbClr val="FFFFFF">
                <a:alpha val="0"/>
              </a:srgbClr>
            </a:solidFill>
            <a:prstDash val="solid"/>
          </a:ln>
        </p:spPr>
      </p:sp>
      <p:sp>
        <p:nvSpPr>
          <p:cNvPr id="17" name="Text 14"/>
          <p:cNvSpPr/>
          <p:nvPr/>
        </p:nvSpPr>
        <p:spPr>
          <a:xfrm>
            <a:off x="1188720" y="4910328"/>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Supervisor recorded the reason</a:t>
            </a:r>
            <a:endParaRPr lang="en-US" sz="1800" dirty="0"/>
          </a:p>
        </p:txBody>
      </p:sp>
      <p:sp>
        <p:nvSpPr>
          <p:cNvPr id="18" name="Shape 15"/>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19" name="Text 16"/>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An approved transfer during a shift</a:t>
            </a:r>
            <a:endParaRPr lang="en-US" sz="2200" dirty="0"/>
          </a:p>
        </p:txBody>
      </p:sp>
      <p:sp>
        <p:nvSpPr>
          <p:cNvPr id="20" name="Shape 17"/>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21" name="Text 18"/>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One workplace ends; another starts</a:t>
            </a:r>
            <a:endParaRPr lang="en-US" sz="2200" dirty="0"/>
          </a:p>
        </p:txBody>
      </p:sp>
      <p:sp>
        <p:nvSpPr>
          <p:cNvPr id="22" name="Shape 19"/>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23" name="Text 20"/>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Time and pay terms retain their context</a:t>
            </a:r>
            <a:endParaRPr lang="en-US" sz="2200" dirty="0"/>
          </a:p>
        </p:txBody>
      </p:sp>
      <p:sp>
        <p:nvSpPr>
          <p:cNvPr id="24" name="Text 21"/>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Interface illustration with fictional data. The real interface evolves and may differ.</a:t>
            </a:r>
            <a:endParaRPr lang="en-US" sz="1000" dirty="0"/>
          </a:p>
        </p:txBody>
      </p:sp>
      <p:sp>
        <p:nvSpPr>
          <p:cNvPr id="25" name="Text 22"/>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In-shift transfers</a:t>
            </a:r>
            <a:endParaRPr lang="en-US" sz="1300" dirty="0"/>
          </a:p>
        </p:txBody>
      </p:sp>
      <p:sp>
        <p:nvSpPr>
          <p:cNvPr id="26" name="Text 23"/>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Transfers need approval within one site; pinned pay terms remain in effect.</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09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Relevant actions in familiar Telegram</a:t>
            </a:r>
            <a:endParaRPr lang="en-US" sz="3500" dirty="0"/>
          </a:p>
        </p:txBody>
      </p:sp>
      <p:sp>
        <p:nvSpPr>
          <p:cNvPr id="6" name="Shape 3"/>
          <p:cNvSpPr/>
          <p:nvPr/>
        </p:nvSpPr>
        <p:spPr>
          <a:xfrm>
            <a:off x="530352" y="1920240"/>
            <a:ext cx="7434072" cy="3886200"/>
          </a:xfrm>
          <a:prstGeom prst="roundRect">
            <a:avLst>
              <a:gd name="adj" fmla="val 3765"/>
            </a:avLst>
          </a:prstGeom>
          <a:solidFill>
            <a:srgbClr val="E2F0FE"/>
          </a:solidFill>
          <a:ln w="12700">
            <a:solidFill>
              <a:srgbClr val="E2F0FE">
                <a:alpha val="0"/>
              </a:srgbClr>
            </a:solidFill>
            <a:prstDash val="solid"/>
          </a:ln>
        </p:spPr>
      </p:sp>
      <p:sp>
        <p:nvSpPr>
          <p:cNvPr id="7" name="Shape 4"/>
          <p:cNvSpPr/>
          <p:nvPr/>
        </p:nvSpPr>
        <p:spPr>
          <a:xfrm>
            <a:off x="804672" y="2084832"/>
            <a:ext cx="6858000" cy="3566160"/>
          </a:xfrm>
          <a:prstGeom prst="roundRect">
            <a:avLst>
              <a:gd name="adj" fmla="val 4103"/>
            </a:avLst>
          </a:prstGeom>
          <a:solidFill>
            <a:srgbClr val="FFFFFF"/>
          </a:solidFill>
          <a:ln w="12700">
            <a:solidFill>
              <a:srgbClr val="FFFFFF">
                <a:alpha val="0"/>
              </a:srgbClr>
            </a:solidFill>
            <a:prstDash val="solid"/>
          </a:ln>
        </p:spPr>
      </p:sp>
      <p:sp>
        <p:nvSpPr>
          <p:cNvPr id="8" name="Text 5"/>
          <p:cNvSpPr/>
          <p:nvPr/>
        </p:nvSpPr>
        <p:spPr>
          <a:xfrm>
            <a:off x="1024128" y="2267712"/>
            <a:ext cx="6355080" cy="292608"/>
          </a:xfrm>
          <a:prstGeom prst="rect">
            <a:avLst/>
          </a:prstGeom>
          <a:noFill/>
          <a:ln/>
        </p:spPr>
        <p:txBody>
          <a:bodyPr wrap="square" lIns="0" tIns="0" rIns="0" bIns="0" rtlCol="0" anchor="t"/>
          <a:lstStyle/>
          <a:p>
            <a:pPr algn="l" indent="0" marL="0">
              <a:buNone/>
            </a:pPr>
            <a:r>
              <a:rPr lang="en-US" sz="1500" dirty="0">
                <a:solidFill>
                  <a:srgbClr val="545B57"/>
                </a:solidFill>
                <a:latin typeface="Fixel Text Semi Bold" pitchFamily="34" charset="0"/>
                <a:ea typeface="Fixel Text Semi Bold" pitchFamily="34" charset="-122"/>
                <a:cs typeface="Fixel Text Semi Bold" pitchFamily="34" charset="-120"/>
              </a:rPr>
              <a:t>Telegram · Mechanic</a:t>
            </a:r>
            <a:endParaRPr lang="en-US" sz="1500" dirty="0"/>
          </a:p>
        </p:txBody>
      </p:sp>
      <p:sp>
        <p:nvSpPr>
          <p:cNvPr id="9" name="Shape 6"/>
          <p:cNvSpPr/>
          <p:nvPr/>
        </p:nvSpPr>
        <p:spPr>
          <a:xfrm>
            <a:off x="1051560" y="2715768"/>
            <a:ext cx="6355080" cy="2633472"/>
          </a:xfrm>
          <a:prstGeom prst="roundRect">
            <a:avLst>
              <a:gd name="adj" fmla="val 5556"/>
            </a:avLst>
          </a:prstGeom>
          <a:solidFill>
            <a:srgbClr val="E2F0FE"/>
          </a:solidFill>
          <a:ln w="12700">
            <a:solidFill>
              <a:srgbClr val="E2F0FE">
                <a:alpha val="0"/>
              </a:srgbClr>
            </a:solidFill>
            <a:prstDash val="solid"/>
          </a:ln>
        </p:spPr>
      </p:sp>
      <p:sp>
        <p:nvSpPr>
          <p:cNvPr id="10" name="Text 7"/>
          <p:cNvSpPr/>
          <p:nvPr/>
        </p:nvSpPr>
        <p:spPr>
          <a:xfrm>
            <a:off x="1280160" y="2907792"/>
            <a:ext cx="5852160" cy="393192"/>
          </a:xfrm>
          <a:prstGeom prst="rect">
            <a:avLst/>
          </a:prstGeom>
          <a:noFill/>
          <a:ln/>
        </p:spPr>
        <p:txBody>
          <a:bodyPr wrap="square" lIns="0" tIns="0" rIns="0" bIns="0" rtlCol="0" anchor="t"/>
          <a:lstStyle/>
          <a:p>
            <a:pPr algn="l" indent="0" marL="0">
              <a:buNone/>
            </a:pPr>
            <a:r>
              <a:rPr lang="en-US" sz="2500" dirty="0">
                <a:solidFill>
                  <a:srgbClr val="1D211F"/>
                </a:solidFill>
                <a:latin typeface="Fixel Display Semi Bold" pitchFamily="34" charset="0"/>
                <a:ea typeface="Fixel Display Semi Bold" pitchFamily="34" charset="-122"/>
                <a:cs typeface="Fixel Display Semi Bold" pitchFamily="34" charset="-120"/>
              </a:rPr>
              <a:t>My work</a:t>
            </a:r>
            <a:endParaRPr lang="en-US" sz="2500" dirty="0"/>
          </a:p>
        </p:txBody>
      </p:sp>
      <p:sp>
        <p:nvSpPr>
          <p:cNvPr id="11" name="Text 8"/>
          <p:cNvSpPr/>
          <p:nvPr/>
        </p:nvSpPr>
        <p:spPr>
          <a:xfrm>
            <a:off x="1280160" y="3493008"/>
            <a:ext cx="5852160" cy="438912"/>
          </a:xfrm>
          <a:prstGeom prst="rect">
            <a:avLst/>
          </a:prstGeom>
          <a:noFill/>
          <a:ln/>
        </p:spPr>
        <p:txBody>
          <a:bodyPr wrap="square" lIns="0" tIns="0" rIns="0" bIns="0" rtlCol="0" anchor="t"/>
          <a:lstStyle/>
          <a:p>
            <a:pPr algn="l" indent="0" marL="0">
              <a:buNone/>
            </a:pPr>
            <a:r>
              <a:rPr lang="en-US" sz="2200" dirty="0">
                <a:solidFill>
                  <a:srgbClr val="1D211F"/>
                </a:solidFill>
                <a:latin typeface="Fixel Text Regular" pitchFamily="34" charset="0"/>
                <a:ea typeface="Fixel Text Regular" pitchFamily="34" charset="-122"/>
                <a:cs typeface="Fixel Text Regular" pitchFamily="34" charset="-120"/>
              </a:rPr>
              <a:t>Replace filter · Line 2</a:t>
            </a:r>
            <a:endParaRPr lang="en-US" sz="2200" dirty="0"/>
          </a:p>
        </p:txBody>
      </p:sp>
      <p:sp>
        <p:nvSpPr>
          <p:cNvPr id="12" name="Shape 9"/>
          <p:cNvSpPr/>
          <p:nvPr/>
        </p:nvSpPr>
        <p:spPr>
          <a:xfrm>
            <a:off x="1280160" y="4133088"/>
            <a:ext cx="2779776" cy="457200"/>
          </a:xfrm>
          <a:prstGeom prst="roundRect">
            <a:avLst>
              <a:gd name="adj" fmla="val 32000"/>
            </a:avLst>
          </a:prstGeom>
          <a:solidFill>
            <a:srgbClr val="FFFFFF"/>
          </a:solidFill>
          <a:ln w="12700">
            <a:solidFill>
              <a:srgbClr val="FFFFFF">
                <a:alpha val="0"/>
              </a:srgbClr>
            </a:solidFill>
            <a:prstDash val="solid"/>
          </a:ln>
        </p:spPr>
      </p:sp>
      <p:sp>
        <p:nvSpPr>
          <p:cNvPr id="13" name="Text 10"/>
          <p:cNvSpPr/>
          <p:nvPr/>
        </p:nvSpPr>
        <p:spPr>
          <a:xfrm>
            <a:off x="1389888" y="4242816"/>
            <a:ext cx="2560320" cy="256032"/>
          </a:xfrm>
          <a:prstGeom prst="rect">
            <a:avLst/>
          </a:prstGeom>
          <a:noFill/>
          <a:ln/>
        </p:spPr>
        <p:txBody>
          <a:bodyPr wrap="square" lIns="0" tIns="0" rIns="0" bIns="0" rtlCol="0" anchor="t"/>
          <a:lstStyle/>
          <a:p>
            <a:pPr algn="ctr" indent="0" marL="0">
              <a:buNone/>
            </a:pPr>
            <a:r>
              <a:rPr lang="en-US" sz="1800" dirty="0">
                <a:solidFill>
                  <a:srgbClr val="1D211F"/>
                </a:solidFill>
                <a:latin typeface="Fixel Text Semi Bold" pitchFamily="34" charset="0"/>
                <a:ea typeface="Fixel Text Semi Bold" pitchFamily="34" charset="-122"/>
                <a:cs typeface="Fixel Text Semi Bold" pitchFamily="34" charset="-120"/>
              </a:rPr>
              <a:t>Instructions</a:t>
            </a:r>
            <a:endParaRPr lang="en-US" sz="1800" dirty="0"/>
          </a:p>
        </p:txBody>
      </p:sp>
      <p:sp>
        <p:nvSpPr>
          <p:cNvPr id="14" name="Shape 11"/>
          <p:cNvSpPr/>
          <p:nvPr/>
        </p:nvSpPr>
        <p:spPr>
          <a:xfrm>
            <a:off x="4251960" y="4133088"/>
            <a:ext cx="2779776" cy="457200"/>
          </a:xfrm>
          <a:prstGeom prst="roundRect">
            <a:avLst>
              <a:gd name="adj" fmla="val 32000"/>
            </a:avLst>
          </a:prstGeom>
          <a:solidFill>
            <a:srgbClr val="FFFFFF"/>
          </a:solidFill>
          <a:ln w="12700">
            <a:solidFill>
              <a:srgbClr val="FFFFFF">
                <a:alpha val="0"/>
              </a:srgbClr>
            </a:solidFill>
            <a:prstDash val="solid"/>
          </a:ln>
        </p:spPr>
      </p:sp>
      <p:sp>
        <p:nvSpPr>
          <p:cNvPr id="15" name="Text 12"/>
          <p:cNvSpPr/>
          <p:nvPr/>
        </p:nvSpPr>
        <p:spPr>
          <a:xfrm>
            <a:off x="4361688" y="4242816"/>
            <a:ext cx="2560320" cy="256032"/>
          </a:xfrm>
          <a:prstGeom prst="rect">
            <a:avLst/>
          </a:prstGeom>
          <a:noFill/>
          <a:ln/>
        </p:spPr>
        <p:txBody>
          <a:bodyPr wrap="square" lIns="0" tIns="0" rIns="0" bIns="0" rtlCol="0" anchor="t"/>
          <a:lstStyle/>
          <a:p>
            <a:pPr algn="ctr" indent="0" marL="0">
              <a:buNone/>
            </a:pPr>
            <a:r>
              <a:rPr lang="en-US" sz="1800" dirty="0">
                <a:solidFill>
                  <a:srgbClr val="1D211F"/>
                </a:solidFill>
                <a:latin typeface="Fixel Text Semi Bold" pitchFamily="34" charset="0"/>
                <a:ea typeface="Fixel Text Semi Bold" pitchFamily="34" charset="-122"/>
                <a:cs typeface="Fixel Text Semi Bold" pitchFamily="34" charset="-120"/>
              </a:rPr>
              <a:t>Materials</a:t>
            </a:r>
            <a:endParaRPr lang="en-US" sz="1800" dirty="0"/>
          </a:p>
        </p:txBody>
      </p:sp>
      <p:sp>
        <p:nvSpPr>
          <p:cNvPr id="16" name="Shape 13"/>
          <p:cNvSpPr/>
          <p:nvPr/>
        </p:nvSpPr>
        <p:spPr>
          <a:xfrm>
            <a:off x="1280160" y="4736592"/>
            <a:ext cx="5760720" cy="438912"/>
          </a:xfrm>
          <a:prstGeom prst="roundRect">
            <a:avLst>
              <a:gd name="adj" fmla="val 33333"/>
            </a:avLst>
          </a:prstGeom>
          <a:solidFill>
            <a:srgbClr val="111412"/>
          </a:solidFill>
          <a:ln w="12700">
            <a:solidFill>
              <a:srgbClr val="111412">
                <a:alpha val="0"/>
              </a:srgbClr>
            </a:solidFill>
            <a:prstDash val="solid"/>
          </a:ln>
        </p:spPr>
      </p:sp>
      <p:sp>
        <p:nvSpPr>
          <p:cNvPr id="17" name="Text 14"/>
          <p:cNvSpPr/>
          <p:nvPr/>
        </p:nvSpPr>
        <p:spPr>
          <a:xfrm>
            <a:off x="1481328" y="4837176"/>
            <a:ext cx="5358384" cy="256032"/>
          </a:xfrm>
          <a:prstGeom prst="rect">
            <a:avLst/>
          </a:prstGeom>
          <a:noFill/>
          <a:ln/>
        </p:spPr>
        <p:txBody>
          <a:bodyPr wrap="square" lIns="0" tIns="0" rIns="0" bIns="0" rtlCol="0" anchor="t"/>
          <a:lstStyle/>
          <a:p>
            <a:pPr algn="ctr" indent="0" marL="0">
              <a:buNone/>
            </a:pPr>
            <a:r>
              <a:rPr lang="en-US" sz="1800" dirty="0">
                <a:solidFill>
                  <a:srgbClr val="FFFFFF"/>
                </a:solidFill>
                <a:latin typeface="Fixel Text Semi Bold" pitchFamily="34" charset="0"/>
                <a:ea typeface="Fixel Text Semi Bold" pitchFamily="34" charset="-122"/>
                <a:cs typeface="Fixel Text Semi Bold" pitchFamily="34" charset="-120"/>
              </a:rPr>
              <a:t>Submit result</a:t>
            </a:r>
            <a:endParaRPr lang="en-US" sz="1800" dirty="0"/>
          </a:p>
        </p:txBody>
      </p:sp>
      <p:sp>
        <p:nvSpPr>
          <p:cNvPr id="18" name="Shape 15"/>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19" name="Text 16"/>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A menu for each specialization</a:t>
            </a:r>
            <a:endParaRPr lang="en-US" sz="2200" dirty="0"/>
          </a:p>
        </p:txBody>
      </p:sp>
      <p:sp>
        <p:nvSpPr>
          <p:cNvPr id="20" name="Shape 17"/>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21" name="Text 18"/>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Mechanics see work and instructions</a:t>
            </a:r>
            <a:endParaRPr lang="en-US" sz="2200" dirty="0"/>
          </a:p>
        </p:txBody>
      </p:sp>
      <p:sp>
        <p:nvSpPr>
          <p:cNvPr id="22" name="Shape 19"/>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23" name="Text 20"/>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Targeted messages without a shared chat</a:t>
            </a:r>
            <a:endParaRPr lang="en-US" sz="2200" dirty="0"/>
          </a:p>
        </p:txBody>
      </p:sp>
      <p:sp>
        <p:nvSpPr>
          <p:cNvPr id="24" name="Text 21"/>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Interface illustration with fictional data. The real interface evolves and may differ.</a:t>
            </a:r>
            <a:endParaRPr lang="en-US" sz="1000" dirty="0"/>
          </a:p>
        </p:txBody>
      </p:sp>
      <p:sp>
        <p:nvSpPr>
          <p:cNvPr id="25" name="Text 22"/>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Specialized Telegram + Communications</a:t>
            </a:r>
            <a:endParaRPr lang="en-US" sz="1300" dirty="0"/>
          </a:p>
        </p:txBody>
      </p:sp>
      <p:sp>
        <p:nvSpPr>
          <p:cNvPr id="26" name="Text 23"/>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Available actions depend on role, specialization and enabled capabilities.</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10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A photo concern has a clear basis</a:t>
            </a:r>
            <a:endParaRPr lang="en-US" sz="3500" dirty="0"/>
          </a:p>
        </p:txBody>
      </p:sp>
      <p:sp>
        <p:nvSpPr>
          <p:cNvPr id="6" name="Shape 3"/>
          <p:cNvSpPr/>
          <p:nvPr/>
        </p:nvSpPr>
        <p:spPr>
          <a:xfrm>
            <a:off x="530352" y="1920240"/>
            <a:ext cx="7434072" cy="3886200"/>
          </a:xfrm>
          <a:prstGeom prst="roundRect">
            <a:avLst>
              <a:gd name="adj" fmla="val 3765"/>
            </a:avLst>
          </a:prstGeom>
          <a:solidFill>
            <a:srgbClr val="E6F6C6"/>
          </a:solidFill>
          <a:ln w="12700">
            <a:solidFill>
              <a:srgbClr val="E6F6C6">
                <a:alpha val="0"/>
              </a:srgbClr>
            </a:solidFill>
            <a:prstDash val="solid"/>
          </a:ln>
        </p:spPr>
      </p:sp>
      <p:pic>
        <p:nvPicPr>
          <p:cNvPr id="7" name="Image 1" descr="preencoded.png">    </p:cNvPr>
          <p:cNvPicPr>
            <a:picLocks noChangeAspect="1"/>
          </p:cNvPicPr>
          <p:nvPr/>
        </p:nvPicPr>
        <p:blipFill>
          <a:blip r:embed="rId3"/>
          <a:stretch>
            <a:fillRect/>
          </a:stretch>
        </p:blipFill>
        <p:spPr>
          <a:xfrm>
            <a:off x="1022532" y="2112264"/>
            <a:ext cx="6449711" cy="3502152"/>
          </a:xfrm>
          <a:prstGeom prst="rect">
            <a:avLst/>
          </a:prstGeom>
        </p:spPr>
      </p:pic>
      <p:sp>
        <p:nvSpPr>
          <p:cNvPr id="8" name="Shape 4"/>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9" name="Text 5"/>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Photos and rules beside the report</a:t>
            </a:r>
            <a:endParaRPr lang="en-US" sz="2200" dirty="0"/>
          </a:p>
        </p:txBody>
      </p:sp>
      <p:sp>
        <p:nvSpPr>
          <p:cNvPr id="10" name="Shape 6"/>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11" name="Text 7"/>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AI suggestions when the service is connected</a:t>
            </a:r>
            <a:endParaRPr lang="en-US" sz="2200" dirty="0"/>
          </a:p>
        </p:txBody>
      </p:sp>
      <p:sp>
        <p:nvSpPr>
          <p:cNvPr id="12" name="Shape 8"/>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13" name="Text 9"/>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The supervisor makes the final decision</a:t>
            </a:r>
            <a:endParaRPr lang="en-US" sz="2200" dirty="0"/>
          </a:p>
        </p:txBody>
      </p:sp>
      <p:sp>
        <p:nvSpPr>
          <p:cNvPr id="14" name="Text 10"/>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Interface illustration with fictional data. The real interface evolves and may differ.</a:t>
            </a:r>
            <a:endParaRPr lang="en-US" sz="1000" dirty="0"/>
          </a:p>
        </p:txBody>
      </p:sp>
      <p:sp>
        <p:nvSpPr>
          <p:cNvPr id="15" name="Text 11"/>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Photo review</a:t>
            </a:r>
            <a:endParaRPr lang="en-US" sz="1300" dirty="0"/>
          </a:p>
        </p:txBody>
      </p:sp>
      <p:sp>
        <p:nvSpPr>
          <p:cNvPr id="16" name="Text 12"/>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AI offers suggestions; the supervisor reviews the material and decides.</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11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Workers can see where points come from</a:t>
            </a:r>
            <a:endParaRPr lang="en-US" sz="3500" dirty="0"/>
          </a:p>
        </p:txBody>
      </p:sp>
      <p:sp>
        <p:nvSpPr>
          <p:cNvPr id="6" name="Shape 3"/>
          <p:cNvSpPr/>
          <p:nvPr/>
        </p:nvSpPr>
        <p:spPr>
          <a:xfrm>
            <a:off x="530352" y="1920240"/>
            <a:ext cx="7434072" cy="3886200"/>
          </a:xfrm>
          <a:prstGeom prst="roundRect">
            <a:avLst>
              <a:gd name="adj" fmla="val 3765"/>
            </a:avLst>
          </a:prstGeom>
          <a:solidFill>
            <a:srgbClr val="EBE0F7"/>
          </a:solidFill>
          <a:ln w="12700">
            <a:solidFill>
              <a:srgbClr val="EBE0F7">
                <a:alpha val="0"/>
              </a:srgbClr>
            </a:solidFill>
            <a:prstDash val="solid"/>
          </a:ln>
        </p:spPr>
      </p:sp>
      <p:sp>
        <p:nvSpPr>
          <p:cNvPr id="7" name="Shape 4"/>
          <p:cNvSpPr/>
          <p:nvPr/>
        </p:nvSpPr>
        <p:spPr>
          <a:xfrm>
            <a:off x="804672" y="2084832"/>
            <a:ext cx="6858000" cy="3566160"/>
          </a:xfrm>
          <a:prstGeom prst="roundRect">
            <a:avLst>
              <a:gd name="adj" fmla="val 4103"/>
            </a:avLst>
          </a:prstGeom>
          <a:solidFill>
            <a:srgbClr val="FFFFFF"/>
          </a:solidFill>
          <a:ln w="12700">
            <a:solidFill>
              <a:srgbClr val="FFFFFF">
                <a:alpha val="0"/>
              </a:srgbClr>
            </a:solidFill>
            <a:prstDash val="solid"/>
          </a:ln>
        </p:spPr>
      </p:sp>
      <p:sp>
        <p:nvSpPr>
          <p:cNvPr id="8" name="Text 5"/>
          <p:cNvSpPr/>
          <p:nvPr/>
        </p:nvSpPr>
        <p:spPr>
          <a:xfrm>
            <a:off x="1024128" y="2267712"/>
            <a:ext cx="6355080" cy="292608"/>
          </a:xfrm>
          <a:prstGeom prst="rect">
            <a:avLst/>
          </a:prstGeom>
          <a:noFill/>
          <a:ln/>
        </p:spPr>
        <p:txBody>
          <a:bodyPr wrap="square" lIns="0" tIns="0" rIns="0" bIns="0" rtlCol="0" anchor="t"/>
          <a:lstStyle/>
          <a:p>
            <a:pPr algn="l" indent="0" marL="0">
              <a:buNone/>
            </a:pPr>
            <a:r>
              <a:rPr lang="en-US" sz="1500" dirty="0">
                <a:solidFill>
                  <a:srgbClr val="545B57"/>
                </a:solidFill>
                <a:latin typeface="Fixel Text Semi Bold" pitchFamily="34" charset="0"/>
                <a:ea typeface="Fixel Text Semi Bold" pitchFamily="34" charset="-122"/>
                <a:cs typeface="Fixel Text Semi Bold" pitchFamily="34" charset="-120"/>
              </a:rPr>
              <a:t>Points for approved work</a:t>
            </a:r>
            <a:endParaRPr lang="en-US" sz="1500" dirty="0"/>
          </a:p>
        </p:txBody>
      </p:sp>
      <p:sp>
        <p:nvSpPr>
          <p:cNvPr id="9" name="Shape 6"/>
          <p:cNvSpPr/>
          <p:nvPr/>
        </p:nvSpPr>
        <p:spPr>
          <a:xfrm>
            <a:off x="1033272" y="2770632"/>
            <a:ext cx="3383280" cy="1261872"/>
          </a:xfrm>
          <a:prstGeom prst="roundRect">
            <a:avLst>
              <a:gd name="adj" fmla="val 11594"/>
            </a:avLst>
          </a:prstGeom>
          <a:solidFill>
            <a:srgbClr val="F5F6F2"/>
          </a:solidFill>
          <a:ln w="12700">
            <a:solidFill>
              <a:srgbClr val="F5F6F2">
                <a:alpha val="0"/>
              </a:srgbClr>
            </a:solidFill>
            <a:prstDash val="solid"/>
          </a:ln>
        </p:spPr>
      </p:sp>
      <p:sp>
        <p:nvSpPr>
          <p:cNvPr id="10" name="Text 7"/>
          <p:cNvSpPr/>
          <p:nvPr/>
        </p:nvSpPr>
        <p:spPr>
          <a:xfrm>
            <a:off x="1243584" y="2971800"/>
            <a:ext cx="2926080" cy="384048"/>
          </a:xfrm>
          <a:prstGeom prst="rect">
            <a:avLst/>
          </a:prstGeom>
          <a:noFill/>
          <a:ln/>
        </p:spPr>
        <p:txBody>
          <a:bodyPr wrap="square" lIns="0" tIns="0" rIns="0" bIns="0" rtlCol="0" anchor="t"/>
          <a:lstStyle/>
          <a:p>
            <a:pPr algn="l" indent="0" marL="0">
              <a:buNone/>
            </a:pPr>
            <a:r>
              <a:rPr lang="en-US" sz="2500" dirty="0">
                <a:solidFill>
                  <a:srgbClr val="1D211F"/>
                </a:solidFill>
                <a:latin typeface="Fixel Display Semi Bold" pitchFamily="34" charset="0"/>
                <a:ea typeface="Fixel Display Semi Bold" pitchFamily="34" charset="-122"/>
                <a:cs typeface="Fixel Display Semi Bold" pitchFamily="34" charset="-120"/>
              </a:rPr>
              <a:t>Shift checklist</a:t>
            </a:r>
            <a:endParaRPr lang="en-US" sz="2500" dirty="0"/>
          </a:p>
        </p:txBody>
      </p:sp>
      <p:sp>
        <p:nvSpPr>
          <p:cNvPr id="11" name="Text 8"/>
          <p:cNvSpPr/>
          <p:nvPr/>
        </p:nvSpPr>
        <p:spPr>
          <a:xfrm>
            <a:off x="1243584" y="3547872"/>
            <a:ext cx="2926080" cy="320040"/>
          </a:xfrm>
          <a:prstGeom prst="rect">
            <a:avLst/>
          </a:prstGeom>
          <a:noFill/>
          <a:ln/>
        </p:spPr>
        <p:txBody>
          <a:bodyPr wrap="square" lIns="0" tIns="0" rIns="0" bIns="0" rtlCol="0" anchor="t"/>
          <a:lstStyle/>
          <a:p>
            <a:pPr algn="l" indent="0" marL="0">
              <a:buNone/>
            </a:pPr>
            <a:r>
              <a:rPr lang="en-US" sz="1900" dirty="0">
                <a:solidFill>
                  <a:srgbClr val="1D211F"/>
                </a:solidFill>
                <a:latin typeface="Fixel Text Regular" pitchFamily="34" charset="0"/>
                <a:ea typeface="Fixel Text Regular" pitchFamily="34" charset="-122"/>
                <a:cs typeface="Fixel Text Regular" pitchFamily="34" charset="-120"/>
              </a:rPr>
              <a:t>Approved by supervisor</a:t>
            </a:r>
            <a:endParaRPr lang="en-US" sz="1900" dirty="0"/>
          </a:p>
        </p:txBody>
      </p:sp>
      <p:sp>
        <p:nvSpPr>
          <p:cNvPr id="12" name="Shape 9"/>
          <p:cNvSpPr/>
          <p:nvPr/>
        </p:nvSpPr>
        <p:spPr>
          <a:xfrm>
            <a:off x="4599432" y="3191256"/>
            <a:ext cx="365760" cy="457200"/>
          </a:xfrm>
          <a:prstGeom prst="chevron">
            <a:avLst/>
          </a:prstGeom>
          <a:solidFill>
            <a:srgbClr val="545B57"/>
          </a:solidFill>
          <a:ln w="12700">
            <a:solidFill>
              <a:srgbClr val="333333">
                <a:alpha val="0"/>
              </a:srgbClr>
            </a:solidFill>
            <a:prstDash val="solid"/>
          </a:ln>
        </p:spPr>
      </p:sp>
      <p:sp>
        <p:nvSpPr>
          <p:cNvPr id="13" name="Shape 10"/>
          <p:cNvSpPr/>
          <p:nvPr/>
        </p:nvSpPr>
        <p:spPr>
          <a:xfrm>
            <a:off x="5212080" y="2770632"/>
            <a:ext cx="2176272" cy="1261872"/>
          </a:xfrm>
          <a:prstGeom prst="roundRect">
            <a:avLst>
              <a:gd name="adj" fmla="val 11594"/>
            </a:avLst>
          </a:prstGeom>
          <a:solidFill>
            <a:srgbClr val="EEF4E2"/>
          </a:solidFill>
          <a:ln w="12700">
            <a:solidFill>
              <a:srgbClr val="EEF4E2">
                <a:alpha val="0"/>
              </a:srgbClr>
            </a:solidFill>
            <a:prstDash val="solid"/>
          </a:ln>
        </p:spPr>
      </p:sp>
      <p:sp>
        <p:nvSpPr>
          <p:cNvPr id="14" name="Text 11"/>
          <p:cNvSpPr/>
          <p:nvPr/>
        </p:nvSpPr>
        <p:spPr>
          <a:xfrm>
            <a:off x="5367528" y="3191256"/>
            <a:ext cx="1865376" cy="530352"/>
          </a:xfrm>
          <a:prstGeom prst="rect">
            <a:avLst/>
          </a:prstGeom>
          <a:noFill/>
          <a:ln/>
        </p:spPr>
        <p:txBody>
          <a:bodyPr wrap="square" lIns="0" tIns="0" rIns="0" bIns="0" rtlCol="0" anchor="t"/>
          <a:lstStyle/>
          <a:p>
            <a:pPr algn="ctr" indent="0" marL="0">
              <a:buNone/>
            </a:pPr>
            <a:r>
              <a:rPr lang="en-US" sz="3300" dirty="0">
                <a:solidFill>
                  <a:srgbClr val="1D211F"/>
                </a:solidFill>
                <a:latin typeface="Fixel Display Semi Bold" pitchFamily="34" charset="0"/>
                <a:ea typeface="Fixel Display Semi Bold" pitchFamily="34" charset="-122"/>
                <a:cs typeface="Fixel Display Semi Bold" pitchFamily="34" charset="-120"/>
              </a:rPr>
              <a:t>+1 point</a:t>
            </a:r>
            <a:endParaRPr lang="en-US" sz="3300" dirty="0"/>
          </a:p>
        </p:txBody>
      </p:sp>
      <p:sp>
        <p:nvSpPr>
          <p:cNvPr id="15" name="Text 12"/>
          <p:cNvSpPr/>
          <p:nvPr/>
        </p:nvSpPr>
        <p:spPr>
          <a:xfrm>
            <a:off x="1051560" y="4370832"/>
            <a:ext cx="6126480" cy="347472"/>
          </a:xfrm>
          <a:prstGeom prst="rect">
            <a:avLst/>
          </a:prstGeom>
          <a:noFill/>
          <a:ln/>
        </p:spPr>
        <p:txBody>
          <a:bodyPr wrap="square" lIns="0" tIns="0" rIns="0" bIns="0" rtlCol="0" anchor="t"/>
          <a:lstStyle/>
          <a:p>
            <a:pPr algn="l" indent="0" marL="0">
              <a:buNone/>
            </a:pPr>
            <a:r>
              <a:rPr lang="en-US" sz="2100" dirty="0">
                <a:solidFill>
                  <a:srgbClr val="1D211F"/>
                </a:solidFill>
                <a:latin typeface="Fixel Text Semi Bold" pitchFamily="34" charset="0"/>
                <a:ea typeface="Fixel Text Semi Bold" pitchFamily="34" charset="-122"/>
                <a:cs typeface="Fixel Text Semi Bold" pitchFamily="34" charset="-120"/>
              </a:rPr>
              <a:t>Worker’s history</a:t>
            </a:r>
            <a:endParaRPr lang="en-US" sz="2100" dirty="0"/>
          </a:p>
        </p:txBody>
      </p:sp>
      <p:sp>
        <p:nvSpPr>
          <p:cNvPr id="16" name="Shape 13"/>
          <p:cNvSpPr/>
          <p:nvPr/>
        </p:nvSpPr>
        <p:spPr>
          <a:xfrm>
            <a:off x="1033272" y="4846320"/>
            <a:ext cx="6355080" cy="530352"/>
          </a:xfrm>
          <a:prstGeom prst="roundRect">
            <a:avLst>
              <a:gd name="adj" fmla="val 27586"/>
            </a:avLst>
          </a:prstGeom>
          <a:solidFill>
            <a:srgbClr val="F5F6F2"/>
          </a:solidFill>
          <a:ln w="12700">
            <a:solidFill>
              <a:srgbClr val="F5F6F2">
                <a:alpha val="0"/>
              </a:srgbClr>
            </a:solidFill>
            <a:prstDash val="solid"/>
          </a:ln>
        </p:spPr>
      </p:sp>
      <p:sp>
        <p:nvSpPr>
          <p:cNvPr id="17" name="Text 14"/>
          <p:cNvSpPr/>
          <p:nvPr/>
        </p:nvSpPr>
        <p:spPr>
          <a:xfrm>
            <a:off x="1243584" y="4965192"/>
            <a:ext cx="5943600" cy="320040"/>
          </a:xfrm>
          <a:prstGeom prst="rect">
            <a:avLst/>
          </a:prstGeom>
          <a:noFill/>
          <a:ln/>
        </p:spPr>
        <p:txBody>
          <a:bodyPr wrap="square" lIns="0" tIns="0" rIns="0" bIns="0" rtlCol="0" anchor="t"/>
          <a:lstStyle/>
          <a:p>
            <a:pPr algn="l" indent="0" marL="0">
              <a:buNone/>
            </a:pPr>
            <a:r>
              <a:rPr lang="en-US" sz="2000" dirty="0">
                <a:solidFill>
                  <a:srgbClr val="1D211F"/>
                </a:solidFill>
                <a:latin typeface="Fixel Text Regular" pitchFamily="34" charset="0"/>
                <a:ea typeface="Fixel Text Regular" pitchFamily="34" charset="-122"/>
                <a:cs typeface="Fixel Text Regular" pitchFamily="34" charset="-120"/>
              </a:rPr>
              <a:t>Approved checklist · +1</a:t>
            </a:r>
            <a:endParaRPr lang="en-US" sz="2000" dirty="0"/>
          </a:p>
        </p:txBody>
      </p:sp>
      <p:sp>
        <p:nvSpPr>
          <p:cNvPr id="18" name="Shape 15"/>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19" name="Text 16"/>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One point for a shift’s approved checklist</a:t>
            </a:r>
            <a:endParaRPr lang="en-US" sz="2200" dirty="0"/>
          </a:p>
        </p:txBody>
      </p:sp>
      <p:sp>
        <p:nvSpPr>
          <p:cNvPr id="20" name="Shape 17"/>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21" name="Text 18"/>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A personal score in Telegram</a:t>
            </a:r>
            <a:endParaRPr lang="en-US" sz="2200" dirty="0"/>
          </a:p>
        </p:txBody>
      </p:sp>
      <p:sp>
        <p:nvSpPr>
          <p:cNvPr id="22" name="Shape 19"/>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23" name="Text 20"/>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Monthly point and remark history</a:t>
            </a:r>
            <a:endParaRPr lang="en-US" sz="2200" dirty="0"/>
          </a:p>
        </p:txBody>
      </p:sp>
      <p:sp>
        <p:nvSpPr>
          <p:cNvPr id="24" name="Text 21"/>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Interface illustration with fictional data. The real interface evolves and may differ.</a:t>
            </a:r>
            <a:endParaRPr lang="en-US" sz="1000" dirty="0"/>
          </a:p>
        </p:txBody>
      </p:sp>
      <p:sp>
        <p:nvSpPr>
          <p:cNvPr id="25" name="Text 22"/>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Bonus</a:t>
            </a:r>
            <a:endParaRPr lang="en-US" sz="1300" dirty="0"/>
          </a:p>
        </p:txBody>
      </p:sp>
      <p:sp>
        <p:nvSpPr>
          <p:cNvPr id="26" name="Text 23"/>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An approved checklist earns one point per shift. Points are separate from salary.</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12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From rate and hours to amount and balance</a:t>
            </a:r>
            <a:endParaRPr lang="en-US" sz="3500" dirty="0"/>
          </a:p>
        </p:txBody>
      </p:sp>
      <p:sp>
        <p:nvSpPr>
          <p:cNvPr id="6" name="Shape 3"/>
          <p:cNvSpPr/>
          <p:nvPr/>
        </p:nvSpPr>
        <p:spPr>
          <a:xfrm>
            <a:off x="530352" y="1920240"/>
            <a:ext cx="7434072" cy="3886200"/>
          </a:xfrm>
          <a:prstGeom prst="roundRect">
            <a:avLst>
              <a:gd name="adj" fmla="val 3765"/>
            </a:avLst>
          </a:prstGeom>
          <a:solidFill>
            <a:srgbClr val="EBE0F7"/>
          </a:solidFill>
          <a:ln w="12700">
            <a:solidFill>
              <a:srgbClr val="EBE0F7">
                <a:alpha val="0"/>
              </a:srgbClr>
            </a:solidFill>
            <a:prstDash val="solid"/>
          </a:ln>
        </p:spPr>
      </p:sp>
      <p:sp>
        <p:nvSpPr>
          <p:cNvPr id="7" name="Shape 4"/>
          <p:cNvSpPr/>
          <p:nvPr/>
        </p:nvSpPr>
        <p:spPr>
          <a:xfrm>
            <a:off x="804672" y="2084832"/>
            <a:ext cx="6858000" cy="3566160"/>
          </a:xfrm>
          <a:prstGeom prst="roundRect">
            <a:avLst>
              <a:gd name="adj" fmla="val 4103"/>
            </a:avLst>
          </a:prstGeom>
          <a:solidFill>
            <a:srgbClr val="FFFFFF"/>
          </a:solidFill>
          <a:ln w="12700">
            <a:solidFill>
              <a:srgbClr val="FFFFFF">
                <a:alpha val="0"/>
              </a:srgbClr>
            </a:solidFill>
            <a:prstDash val="solid"/>
          </a:ln>
        </p:spPr>
      </p:sp>
      <p:sp>
        <p:nvSpPr>
          <p:cNvPr id="8" name="Text 5"/>
          <p:cNvSpPr/>
          <p:nvPr/>
        </p:nvSpPr>
        <p:spPr>
          <a:xfrm>
            <a:off x="1024128" y="2267712"/>
            <a:ext cx="6355080" cy="292608"/>
          </a:xfrm>
          <a:prstGeom prst="rect">
            <a:avLst/>
          </a:prstGeom>
          <a:noFill/>
          <a:ln/>
        </p:spPr>
        <p:txBody>
          <a:bodyPr wrap="square" lIns="0" tIns="0" rIns="0" bIns="0" rtlCol="0" anchor="t"/>
          <a:lstStyle/>
          <a:p>
            <a:pPr algn="l" indent="0" marL="0">
              <a:buNone/>
            </a:pPr>
            <a:r>
              <a:rPr lang="en-US" sz="1500" dirty="0">
                <a:solidFill>
                  <a:srgbClr val="545B57"/>
                </a:solidFill>
                <a:latin typeface="Fixel Text Semi Bold" pitchFamily="34" charset="0"/>
                <a:ea typeface="Fixel Text Semi Bold" pitchFamily="34" charset="-122"/>
                <a:cs typeface="Fixel Text Semi Bold" pitchFamily="34" charset="-120"/>
              </a:rPr>
              <a:t>Salary · October</a:t>
            </a:r>
            <a:endParaRPr lang="en-US" sz="1500" dirty="0"/>
          </a:p>
        </p:txBody>
      </p:sp>
      <p:sp>
        <p:nvSpPr>
          <p:cNvPr id="9" name="Shape 6"/>
          <p:cNvSpPr/>
          <p:nvPr/>
        </p:nvSpPr>
        <p:spPr>
          <a:xfrm>
            <a:off x="1005840" y="2697480"/>
            <a:ext cx="3063240" cy="2596896"/>
          </a:xfrm>
          <a:prstGeom prst="roundRect">
            <a:avLst>
              <a:gd name="adj" fmla="val 5634"/>
            </a:avLst>
          </a:prstGeom>
          <a:solidFill>
            <a:srgbClr val="F5F6F2"/>
          </a:solidFill>
          <a:ln w="12700">
            <a:solidFill>
              <a:srgbClr val="F5F6F2">
                <a:alpha val="0"/>
              </a:srgbClr>
            </a:solidFill>
            <a:prstDash val="solid"/>
          </a:ln>
        </p:spPr>
      </p:sp>
      <p:sp>
        <p:nvSpPr>
          <p:cNvPr id="10" name="Shape 7"/>
          <p:cNvSpPr/>
          <p:nvPr/>
        </p:nvSpPr>
        <p:spPr>
          <a:xfrm>
            <a:off x="4206240" y="2697480"/>
            <a:ext cx="3246120" cy="2596896"/>
          </a:xfrm>
          <a:prstGeom prst="roundRect">
            <a:avLst>
              <a:gd name="adj" fmla="val 5634"/>
            </a:avLst>
          </a:prstGeom>
          <a:solidFill>
            <a:srgbClr val="EEF4E2"/>
          </a:solidFill>
          <a:ln w="12700">
            <a:solidFill>
              <a:srgbClr val="EEF4E2">
                <a:alpha val="0"/>
              </a:srgbClr>
            </a:solidFill>
            <a:prstDash val="solid"/>
          </a:ln>
        </p:spPr>
      </p:sp>
      <p:sp>
        <p:nvSpPr>
          <p:cNvPr id="11" name="Text 8"/>
          <p:cNvSpPr/>
          <p:nvPr/>
        </p:nvSpPr>
        <p:spPr>
          <a:xfrm>
            <a:off x="1207008" y="2871216"/>
            <a:ext cx="2670048" cy="365760"/>
          </a:xfrm>
          <a:prstGeom prst="rect">
            <a:avLst/>
          </a:prstGeom>
          <a:noFill/>
          <a:ln/>
        </p:spPr>
        <p:txBody>
          <a:bodyPr wrap="square" lIns="0" tIns="0" rIns="0" bIns="0" rtlCol="0" anchor="t"/>
          <a:lstStyle/>
          <a:p>
            <a:pPr algn="l" indent="0" marL="0">
              <a:buNone/>
            </a:pPr>
            <a:r>
              <a:rPr lang="en-US" sz="1700" dirty="0">
                <a:solidFill>
                  <a:srgbClr val="1D211F"/>
                </a:solidFill>
                <a:latin typeface="Fixel Text Regular" pitchFamily="34" charset="0"/>
                <a:ea typeface="Fixel Text Regular" pitchFamily="34" charset="-122"/>
                <a:cs typeface="Fixel Text Regular" pitchFamily="34" charset="-120"/>
              </a:rPr>
              <a:t>Approved rate</a:t>
            </a:r>
            <a:endParaRPr lang="en-US" sz="1700" dirty="0"/>
          </a:p>
        </p:txBody>
      </p:sp>
      <p:sp>
        <p:nvSpPr>
          <p:cNvPr id="12" name="Text 9"/>
          <p:cNvSpPr/>
          <p:nvPr/>
        </p:nvSpPr>
        <p:spPr>
          <a:xfrm>
            <a:off x="1207008" y="3337560"/>
            <a:ext cx="2670048" cy="457200"/>
          </a:xfrm>
          <a:prstGeom prst="rect">
            <a:avLst/>
          </a:prstGeom>
          <a:noFill/>
          <a:ln/>
        </p:spPr>
        <p:txBody>
          <a:bodyPr wrap="square" lIns="0" tIns="0" rIns="0" bIns="0" rtlCol="0" anchor="t"/>
          <a:lstStyle/>
          <a:p>
            <a:pPr algn="l" indent="0" marL="0">
              <a:buNone/>
            </a:pPr>
            <a:r>
              <a:rPr lang="en-US" sz="2300" dirty="0">
                <a:solidFill>
                  <a:srgbClr val="1D211F"/>
                </a:solidFill>
                <a:latin typeface="Fixel Text Semi Bold" pitchFamily="34" charset="0"/>
                <a:ea typeface="Fixel Text Semi Bold" pitchFamily="34" charset="-122"/>
                <a:cs typeface="Fixel Text Semi Bold" pitchFamily="34" charset="-120"/>
              </a:rPr>
              <a:t>₴150 / hour × 160 hours</a:t>
            </a:r>
            <a:endParaRPr lang="en-US" sz="2300" dirty="0"/>
          </a:p>
        </p:txBody>
      </p:sp>
      <p:sp>
        <p:nvSpPr>
          <p:cNvPr id="13" name="Text 10"/>
          <p:cNvSpPr/>
          <p:nvPr/>
        </p:nvSpPr>
        <p:spPr>
          <a:xfrm>
            <a:off x="1207008" y="4069080"/>
            <a:ext cx="2670048" cy="347472"/>
          </a:xfrm>
          <a:prstGeom prst="rect">
            <a:avLst/>
          </a:prstGeom>
          <a:noFill/>
          <a:ln/>
        </p:spPr>
        <p:txBody>
          <a:bodyPr wrap="square" lIns="0" tIns="0" rIns="0" bIns="0" rtlCol="0" anchor="t"/>
          <a:lstStyle/>
          <a:p>
            <a:pPr algn="l" indent="0" marL="0">
              <a:buNone/>
            </a:pPr>
            <a:r>
              <a:rPr lang="en-US" sz="1700" dirty="0">
                <a:solidFill>
                  <a:srgbClr val="1D211F"/>
                </a:solidFill>
                <a:latin typeface="Fixel Text Regular" pitchFamily="34" charset="0"/>
                <a:ea typeface="Fixel Text Regular" pitchFamily="34" charset="-122"/>
                <a:cs typeface="Fixel Text Regular" pitchFamily="34" charset="-120"/>
              </a:rPr>
              <a:t>Rate calculation</a:t>
            </a:r>
            <a:endParaRPr lang="en-US" sz="1700" dirty="0"/>
          </a:p>
        </p:txBody>
      </p:sp>
      <p:sp>
        <p:nvSpPr>
          <p:cNvPr id="14" name="Text 11"/>
          <p:cNvSpPr/>
          <p:nvPr/>
        </p:nvSpPr>
        <p:spPr>
          <a:xfrm>
            <a:off x="1207008" y="4526280"/>
            <a:ext cx="2670048" cy="530352"/>
          </a:xfrm>
          <a:prstGeom prst="rect">
            <a:avLst/>
          </a:prstGeom>
          <a:noFill/>
          <a:ln/>
        </p:spPr>
        <p:txBody>
          <a:bodyPr wrap="square" lIns="0" tIns="0" rIns="0" bIns="0" rtlCol="0" anchor="t"/>
          <a:lstStyle/>
          <a:p>
            <a:pPr algn="l" indent="0" marL="0">
              <a:buNone/>
            </a:pPr>
            <a:r>
              <a:rPr lang="en-US" sz="3300" dirty="0">
                <a:solidFill>
                  <a:srgbClr val="1D211F"/>
                </a:solidFill>
                <a:latin typeface="Fixel Display Semi Bold" pitchFamily="34" charset="0"/>
                <a:ea typeface="Fixel Display Semi Bold" pitchFamily="34" charset="-122"/>
                <a:cs typeface="Fixel Display Semi Bold" pitchFamily="34" charset="-120"/>
              </a:rPr>
              <a:t>₴24,000</a:t>
            </a:r>
            <a:endParaRPr lang="en-US" sz="3300" dirty="0"/>
          </a:p>
        </p:txBody>
      </p:sp>
      <p:sp>
        <p:nvSpPr>
          <p:cNvPr id="15" name="Text 12"/>
          <p:cNvSpPr/>
          <p:nvPr/>
        </p:nvSpPr>
        <p:spPr>
          <a:xfrm>
            <a:off x="4407408" y="2852928"/>
            <a:ext cx="2834640" cy="548640"/>
          </a:xfrm>
          <a:prstGeom prst="rect">
            <a:avLst/>
          </a:prstGeom>
          <a:noFill/>
          <a:ln/>
        </p:spPr>
        <p:txBody>
          <a:bodyPr wrap="square" lIns="0" tIns="0" rIns="0" bIns="0" rtlCol="0" anchor="t"/>
          <a:lstStyle/>
          <a:p>
            <a:pPr algn="l" indent="0" marL="0">
              <a:buNone/>
            </a:pPr>
            <a:r>
              <a:rPr lang="en-US" sz="1600" dirty="0">
                <a:solidFill>
                  <a:srgbClr val="1D211F"/>
                </a:solidFill>
                <a:latin typeface="Fixel Text Semi Bold" pitchFamily="34" charset="0"/>
                <a:ea typeface="Fixel Text Semi Bold" pitchFamily="34" charset="-122"/>
                <a:cs typeface="Fixel Text Semi Bold" pitchFamily="34" charset="-120"/>
              </a:rPr>
              <a:t>Amount due entered by accountant</a:t>
            </a:r>
            <a:endParaRPr lang="en-US" sz="1600" dirty="0"/>
          </a:p>
        </p:txBody>
      </p:sp>
      <p:sp>
        <p:nvSpPr>
          <p:cNvPr id="16" name="Text 13"/>
          <p:cNvSpPr/>
          <p:nvPr/>
        </p:nvSpPr>
        <p:spPr>
          <a:xfrm>
            <a:off x="4407408" y="3502152"/>
            <a:ext cx="2834640" cy="502920"/>
          </a:xfrm>
          <a:prstGeom prst="rect">
            <a:avLst/>
          </a:prstGeom>
          <a:noFill/>
          <a:ln/>
        </p:spPr>
        <p:txBody>
          <a:bodyPr wrap="square" lIns="0" tIns="0" rIns="0" bIns="0" rtlCol="0" anchor="t"/>
          <a:lstStyle/>
          <a:p>
            <a:pPr algn="l" indent="0" marL="0">
              <a:buNone/>
            </a:pPr>
            <a:r>
              <a:rPr lang="en-US" sz="3000" dirty="0">
                <a:solidFill>
                  <a:srgbClr val="1D211F"/>
                </a:solidFill>
                <a:latin typeface="Fixel Display Semi Bold" pitchFamily="34" charset="0"/>
                <a:ea typeface="Fixel Display Semi Bold" pitchFamily="34" charset="-122"/>
                <a:cs typeface="Fixel Display Semi Bold" pitchFamily="34" charset="-120"/>
              </a:rPr>
              <a:t>UAH 22,000</a:t>
            </a:r>
            <a:endParaRPr lang="en-US" sz="3000" dirty="0"/>
          </a:p>
        </p:txBody>
      </p:sp>
      <p:sp>
        <p:nvSpPr>
          <p:cNvPr id="17" name="Text 14"/>
          <p:cNvSpPr/>
          <p:nvPr/>
        </p:nvSpPr>
        <p:spPr>
          <a:xfrm>
            <a:off x="4407408" y="4151376"/>
            <a:ext cx="1005840" cy="438912"/>
          </a:xfrm>
          <a:prstGeom prst="rect">
            <a:avLst/>
          </a:prstGeom>
          <a:noFill/>
          <a:ln/>
        </p:spPr>
        <p:txBody>
          <a:bodyPr wrap="square" lIns="0" tIns="0" rIns="0" bIns="0" rtlCol="0" anchor="t"/>
          <a:lstStyle/>
          <a:p>
            <a:pPr algn="l" indent="0" marL="0">
              <a:buNone/>
            </a:pPr>
            <a:r>
              <a:rPr lang="en-US" sz="1400" dirty="0">
                <a:solidFill>
                  <a:srgbClr val="1D211F"/>
                </a:solidFill>
                <a:latin typeface="Fixel Text Regular" pitchFamily="34" charset="0"/>
                <a:ea typeface="Fixel Text Regular" pitchFamily="34" charset="-122"/>
                <a:cs typeface="Fixel Text Regular" pitchFamily="34" charset="-120"/>
              </a:rPr>
              <a:t>Payment recorded</a:t>
            </a:r>
            <a:endParaRPr lang="en-US" sz="1400" dirty="0"/>
          </a:p>
        </p:txBody>
      </p:sp>
      <p:sp>
        <p:nvSpPr>
          <p:cNvPr id="18" name="Text 15"/>
          <p:cNvSpPr/>
          <p:nvPr/>
        </p:nvSpPr>
        <p:spPr>
          <a:xfrm>
            <a:off x="5486400" y="4151376"/>
            <a:ext cx="1828800" cy="438912"/>
          </a:xfrm>
          <a:prstGeom prst="rect">
            <a:avLst/>
          </a:prstGeom>
          <a:noFill/>
          <a:ln/>
        </p:spPr>
        <p:txBody>
          <a:bodyPr wrap="square" lIns="0" tIns="0" rIns="0" bIns="0" rtlCol="0" anchor="t"/>
          <a:lstStyle/>
          <a:p>
            <a:pPr algn="r" indent="0" marL="0">
              <a:buNone/>
            </a:pPr>
            <a:r>
              <a:rPr lang="en-US" sz="2100" dirty="0">
                <a:solidFill>
                  <a:srgbClr val="1D211F"/>
                </a:solidFill>
                <a:latin typeface="Fixel Text Semi Bold" pitchFamily="34" charset="0"/>
                <a:ea typeface="Fixel Text Semi Bold" pitchFamily="34" charset="-122"/>
                <a:cs typeface="Fixel Text Semi Bold" pitchFamily="34" charset="-120"/>
              </a:rPr>
              <a:t>₴15,000</a:t>
            </a:r>
            <a:endParaRPr lang="en-US" sz="2100" dirty="0"/>
          </a:p>
        </p:txBody>
      </p:sp>
      <p:sp>
        <p:nvSpPr>
          <p:cNvPr id="19" name="Text 16"/>
          <p:cNvSpPr/>
          <p:nvPr/>
        </p:nvSpPr>
        <p:spPr>
          <a:xfrm>
            <a:off x="4407408" y="4681728"/>
            <a:ext cx="1005840" cy="438912"/>
          </a:xfrm>
          <a:prstGeom prst="rect">
            <a:avLst/>
          </a:prstGeom>
          <a:noFill/>
          <a:ln/>
        </p:spPr>
        <p:txBody>
          <a:bodyPr wrap="square" lIns="0" tIns="0" rIns="0" bIns="0" rtlCol="0" anchor="t"/>
          <a:lstStyle/>
          <a:p>
            <a:pPr algn="l" indent="0" marL="0">
              <a:buNone/>
            </a:pPr>
            <a:r>
              <a:rPr lang="en-US" sz="1400" dirty="0">
                <a:solidFill>
                  <a:srgbClr val="1D211F"/>
                </a:solidFill>
                <a:latin typeface="Fixel Text Regular" pitchFamily="34" charset="0"/>
                <a:ea typeface="Fixel Text Regular" pitchFamily="34" charset="-122"/>
                <a:cs typeface="Fixel Text Regular" pitchFamily="34" charset="-120"/>
              </a:rPr>
              <a:t>Remaining</a:t>
            </a:r>
            <a:endParaRPr lang="en-US" sz="1400" dirty="0"/>
          </a:p>
        </p:txBody>
      </p:sp>
      <p:sp>
        <p:nvSpPr>
          <p:cNvPr id="20" name="Text 17"/>
          <p:cNvSpPr/>
          <p:nvPr/>
        </p:nvSpPr>
        <p:spPr>
          <a:xfrm>
            <a:off x="5486400" y="4681728"/>
            <a:ext cx="1828800" cy="438912"/>
          </a:xfrm>
          <a:prstGeom prst="rect">
            <a:avLst/>
          </a:prstGeom>
          <a:noFill/>
          <a:ln/>
        </p:spPr>
        <p:txBody>
          <a:bodyPr wrap="square" lIns="0" tIns="0" rIns="0" bIns="0" rtlCol="0" anchor="t"/>
          <a:lstStyle/>
          <a:p>
            <a:pPr algn="r" indent="0" marL="0">
              <a:buNone/>
            </a:pPr>
            <a:r>
              <a:rPr lang="en-US" sz="2100" dirty="0">
                <a:solidFill>
                  <a:srgbClr val="1D211F"/>
                </a:solidFill>
                <a:latin typeface="Fixel Text Semi Bold" pitchFamily="34" charset="0"/>
                <a:ea typeface="Fixel Text Semi Bold" pitchFamily="34" charset="-122"/>
                <a:cs typeface="Fixel Text Semi Bold" pitchFamily="34" charset="-120"/>
              </a:rPr>
              <a:t>UAH 7,000</a:t>
            </a:r>
            <a:endParaRPr lang="en-US" sz="2100" dirty="0"/>
          </a:p>
        </p:txBody>
      </p:sp>
      <p:sp>
        <p:nvSpPr>
          <p:cNvPr id="21" name="Shape 18"/>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22" name="Text 19"/>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Accrual from pay terms and time</a:t>
            </a:r>
            <a:endParaRPr lang="en-US" sz="2200" dirty="0"/>
          </a:p>
        </p:txBody>
      </p:sp>
      <p:sp>
        <p:nvSpPr>
          <p:cNvPr id="23" name="Shape 20"/>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24" name="Text 21"/>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Accountant-entered amount due</a:t>
            </a:r>
            <a:endParaRPr lang="en-US" sz="2200" dirty="0"/>
          </a:p>
        </p:txBody>
      </p:sp>
      <p:sp>
        <p:nvSpPr>
          <p:cNvPr id="25" name="Shape 22"/>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26" name="Text 23"/>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Recorded payments and remaining balance</a:t>
            </a:r>
            <a:endParaRPr lang="en-US" sz="2200" dirty="0"/>
          </a:p>
        </p:txBody>
      </p:sp>
      <p:sp>
        <p:nvSpPr>
          <p:cNvPr id="27" name="Text 24"/>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Interface illustration with fictional data. The real interface evolves and may differ.</a:t>
            </a:r>
            <a:endParaRPr lang="en-US" sz="1000" dirty="0"/>
          </a:p>
        </p:txBody>
      </p:sp>
      <p:sp>
        <p:nvSpPr>
          <p:cNvPr id="28" name="Text 25"/>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Salary</a:t>
            </a:r>
            <a:endParaRPr lang="en-US" sz="1300" dirty="0"/>
          </a:p>
        </p:txBody>
      </p:sp>
      <p:sp>
        <p:nvSpPr>
          <p:cNvPr id="29" name="Text 26"/>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Recording payment does not move funds. Accrual and the accountant’s amount due are distinct.</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13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A report differs. What is behind it?</a:t>
            </a:r>
            <a:endParaRPr lang="en-US" sz="3500" dirty="0"/>
          </a:p>
        </p:txBody>
      </p:sp>
      <p:sp>
        <p:nvSpPr>
          <p:cNvPr id="6" name="Shape 3"/>
          <p:cNvSpPr/>
          <p:nvPr/>
        </p:nvSpPr>
        <p:spPr>
          <a:xfrm>
            <a:off x="530352" y="1920240"/>
            <a:ext cx="7434072" cy="3886200"/>
          </a:xfrm>
          <a:prstGeom prst="roundRect">
            <a:avLst>
              <a:gd name="adj" fmla="val 3765"/>
            </a:avLst>
          </a:prstGeom>
          <a:solidFill>
            <a:srgbClr val="D7ECF6"/>
          </a:solidFill>
          <a:ln w="12700">
            <a:solidFill>
              <a:srgbClr val="D7ECF6">
                <a:alpha val="0"/>
              </a:srgbClr>
            </a:solidFill>
            <a:prstDash val="solid"/>
          </a:ln>
        </p:spPr>
      </p:sp>
      <p:sp>
        <p:nvSpPr>
          <p:cNvPr id="7" name="Shape 4"/>
          <p:cNvSpPr/>
          <p:nvPr/>
        </p:nvSpPr>
        <p:spPr>
          <a:xfrm>
            <a:off x="804672" y="2084832"/>
            <a:ext cx="6858000" cy="3566160"/>
          </a:xfrm>
          <a:prstGeom prst="roundRect">
            <a:avLst>
              <a:gd name="adj" fmla="val 4103"/>
            </a:avLst>
          </a:prstGeom>
          <a:solidFill>
            <a:srgbClr val="FFFFFF"/>
          </a:solidFill>
          <a:ln w="12700">
            <a:solidFill>
              <a:srgbClr val="FFFFFF">
                <a:alpha val="0"/>
              </a:srgbClr>
            </a:solidFill>
            <a:prstDash val="solid"/>
          </a:ln>
        </p:spPr>
      </p:sp>
      <p:sp>
        <p:nvSpPr>
          <p:cNvPr id="8" name="Text 5"/>
          <p:cNvSpPr/>
          <p:nvPr/>
        </p:nvSpPr>
        <p:spPr>
          <a:xfrm>
            <a:off x="1024128" y="2267712"/>
            <a:ext cx="6355080" cy="292608"/>
          </a:xfrm>
          <a:prstGeom prst="rect">
            <a:avLst/>
          </a:prstGeom>
          <a:noFill/>
          <a:ln/>
        </p:spPr>
        <p:txBody>
          <a:bodyPr wrap="square" lIns="0" tIns="0" rIns="0" bIns="0" rtlCol="0" anchor="t"/>
          <a:lstStyle/>
          <a:p>
            <a:pPr algn="l" indent="0" marL="0">
              <a:buNone/>
            </a:pPr>
            <a:r>
              <a:rPr lang="en-US" sz="1500" dirty="0">
                <a:solidFill>
                  <a:srgbClr val="545B57"/>
                </a:solidFill>
                <a:latin typeface="Fixel Text Semi Bold" pitchFamily="34" charset="0"/>
                <a:ea typeface="Fixel Text Semi Bold" pitchFamily="34" charset="-122"/>
                <a:cs typeface="Fixel Text Semi Bold" pitchFamily="34" charset="-120"/>
              </a:rPr>
              <a:t>Reports</a:t>
            </a:r>
            <a:endParaRPr lang="en-US" sz="1500" dirty="0"/>
          </a:p>
        </p:txBody>
      </p:sp>
      <p:sp>
        <p:nvSpPr>
          <p:cNvPr id="9" name="Shape 6"/>
          <p:cNvSpPr/>
          <p:nvPr/>
        </p:nvSpPr>
        <p:spPr>
          <a:xfrm>
            <a:off x="1033272" y="2743200"/>
            <a:ext cx="1847088" cy="1188720"/>
          </a:xfrm>
          <a:prstGeom prst="roundRect">
            <a:avLst>
              <a:gd name="adj" fmla="val 12308"/>
            </a:avLst>
          </a:prstGeom>
          <a:solidFill>
            <a:srgbClr val="F5F6F2"/>
          </a:solidFill>
          <a:ln w="12700">
            <a:solidFill>
              <a:srgbClr val="F5F6F2">
                <a:alpha val="0"/>
              </a:srgbClr>
            </a:solidFill>
            <a:prstDash val="solid"/>
          </a:ln>
        </p:spPr>
      </p:sp>
      <p:sp>
        <p:nvSpPr>
          <p:cNvPr id="10" name="Text 7"/>
          <p:cNvSpPr/>
          <p:nvPr/>
        </p:nvSpPr>
        <p:spPr>
          <a:xfrm>
            <a:off x="1170432" y="2898648"/>
            <a:ext cx="1572768" cy="274320"/>
          </a:xfrm>
          <a:prstGeom prst="rect">
            <a:avLst/>
          </a:prstGeom>
          <a:noFill/>
          <a:ln/>
        </p:spPr>
        <p:txBody>
          <a:bodyPr wrap="square" lIns="0" tIns="0" rIns="0" bIns="0" rtlCol="0" anchor="t"/>
          <a:lstStyle/>
          <a:p>
            <a:pPr algn="l" indent="0" marL="0">
              <a:buNone/>
            </a:pPr>
            <a:r>
              <a:rPr lang="en-US" sz="1700" dirty="0">
                <a:solidFill>
                  <a:srgbClr val="1D211F"/>
                </a:solidFill>
                <a:latin typeface="Fixel Text Regular" pitchFamily="34" charset="0"/>
                <a:ea typeface="Fixel Text Regular" pitchFamily="34" charset="-122"/>
                <a:cs typeface="Fixel Text Regular" pitchFamily="34" charset="-120"/>
              </a:rPr>
              <a:t>Losses</a:t>
            </a:r>
            <a:endParaRPr lang="en-US" sz="1700" dirty="0"/>
          </a:p>
        </p:txBody>
      </p:sp>
      <p:sp>
        <p:nvSpPr>
          <p:cNvPr id="11" name="Text 8"/>
          <p:cNvSpPr/>
          <p:nvPr/>
        </p:nvSpPr>
        <p:spPr>
          <a:xfrm>
            <a:off x="1170432" y="3355848"/>
            <a:ext cx="1572768" cy="457200"/>
          </a:xfrm>
          <a:prstGeom prst="rect">
            <a:avLst/>
          </a:prstGeom>
          <a:noFill/>
          <a:ln/>
        </p:spPr>
        <p:txBody>
          <a:bodyPr wrap="square" lIns="0" tIns="0" rIns="0" bIns="0" rtlCol="0" anchor="t"/>
          <a:lstStyle/>
          <a:p>
            <a:pPr algn="l" indent="0" marL="0">
              <a:buNone/>
            </a:pPr>
            <a:r>
              <a:rPr lang="en-US" sz="2400" dirty="0">
                <a:solidFill>
                  <a:srgbClr val="1D211F"/>
                </a:solidFill>
                <a:latin typeface="Fixel Display Semi Bold" pitchFamily="34" charset="0"/>
                <a:ea typeface="Fixel Display Semi Bold" pitchFamily="34" charset="-122"/>
                <a:cs typeface="Fixel Display Semi Bold" pitchFamily="34" charset="-120"/>
              </a:rPr>
              <a:t>12 h</a:t>
            </a:r>
            <a:endParaRPr lang="en-US" sz="2400" dirty="0"/>
          </a:p>
        </p:txBody>
      </p:sp>
      <p:sp>
        <p:nvSpPr>
          <p:cNvPr id="12" name="Shape 9"/>
          <p:cNvSpPr/>
          <p:nvPr/>
        </p:nvSpPr>
        <p:spPr>
          <a:xfrm>
            <a:off x="3035808" y="2743200"/>
            <a:ext cx="1847088" cy="1188720"/>
          </a:xfrm>
          <a:prstGeom prst="roundRect">
            <a:avLst>
              <a:gd name="adj" fmla="val 12308"/>
            </a:avLst>
          </a:prstGeom>
          <a:solidFill>
            <a:srgbClr val="F5F6F2"/>
          </a:solidFill>
          <a:ln w="12700">
            <a:solidFill>
              <a:srgbClr val="F5F6F2">
                <a:alpha val="0"/>
              </a:srgbClr>
            </a:solidFill>
            <a:prstDash val="solid"/>
          </a:ln>
        </p:spPr>
      </p:sp>
      <p:sp>
        <p:nvSpPr>
          <p:cNvPr id="13" name="Text 10"/>
          <p:cNvSpPr/>
          <p:nvPr/>
        </p:nvSpPr>
        <p:spPr>
          <a:xfrm>
            <a:off x="3172968" y="2898648"/>
            <a:ext cx="1572768" cy="274320"/>
          </a:xfrm>
          <a:prstGeom prst="rect">
            <a:avLst/>
          </a:prstGeom>
          <a:noFill/>
          <a:ln/>
        </p:spPr>
        <p:txBody>
          <a:bodyPr wrap="square" lIns="0" tIns="0" rIns="0" bIns="0" rtlCol="0" anchor="t"/>
          <a:lstStyle/>
          <a:p>
            <a:pPr algn="l" indent="0" marL="0">
              <a:buNone/>
            </a:pPr>
            <a:r>
              <a:rPr lang="en-US" sz="1700" dirty="0">
                <a:solidFill>
                  <a:srgbClr val="1D211F"/>
                </a:solidFill>
                <a:latin typeface="Fixel Text Regular" pitchFamily="34" charset="0"/>
                <a:ea typeface="Fixel Text Regular" pitchFamily="34" charset="-122"/>
                <a:cs typeface="Fixel Text Regular" pitchFamily="34" charset="-120"/>
              </a:rPr>
              <a:t>People</a:t>
            </a:r>
            <a:endParaRPr lang="en-US" sz="1700" dirty="0"/>
          </a:p>
        </p:txBody>
      </p:sp>
      <p:sp>
        <p:nvSpPr>
          <p:cNvPr id="14" name="Text 11"/>
          <p:cNvSpPr/>
          <p:nvPr/>
        </p:nvSpPr>
        <p:spPr>
          <a:xfrm>
            <a:off x="3172968" y="3355848"/>
            <a:ext cx="1572768" cy="457200"/>
          </a:xfrm>
          <a:prstGeom prst="rect">
            <a:avLst/>
          </a:prstGeom>
          <a:noFill/>
          <a:ln/>
        </p:spPr>
        <p:txBody>
          <a:bodyPr wrap="square" lIns="0" tIns="0" rIns="0" bIns="0" rtlCol="0" anchor="t"/>
          <a:lstStyle/>
          <a:p>
            <a:pPr algn="l" indent="0" marL="0">
              <a:buNone/>
            </a:pPr>
            <a:r>
              <a:rPr lang="en-US" sz="2400" dirty="0">
                <a:solidFill>
                  <a:srgbClr val="1D211F"/>
                </a:solidFill>
                <a:latin typeface="Fixel Display Semi Bold" pitchFamily="34" charset="0"/>
                <a:ea typeface="Fixel Display Semi Bold" pitchFamily="34" charset="-122"/>
                <a:cs typeface="Fixel Display Semi Bold" pitchFamily="34" charset="-120"/>
              </a:rPr>
              <a:t>42</a:t>
            </a:r>
            <a:endParaRPr lang="en-US" sz="2400" dirty="0"/>
          </a:p>
        </p:txBody>
      </p:sp>
      <p:sp>
        <p:nvSpPr>
          <p:cNvPr id="15" name="Shape 12"/>
          <p:cNvSpPr/>
          <p:nvPr/>
        </p:nvSpPr>
        <p:spPr>
          <a:xfrm>
            <a:off x="5038344" y="2743200"/>
            <a:ext cx="2350008" cy="1188720"/>
          </a:xfrm>
          <a:prstGeom prst="roundRect">
            <a:avLst>
              <a:gd name="adj" fmla="val 12308"/>
            </a:avLst>
          </a:prstGeom>
          <a:solidFill>
            <a:srgbClr val="F5F6F2"/>
          </a:solidFill>
          <a:ln w="12700">
            <a:solidFill>
              <a:srgbClr val="F5F6F2">
                <a:alpha val="0"/>
              </a:srgbClr>
            </a:solidFill>
            <a:prstDash val="solid"/>
          </a:ln>
        </p:spPr>
      </p:sp>
      <p:sp>
        <p:nvSpPr>
          <p:cNvPr id="16" name="Text 13"/>
          <p:cNvSpPr/>
          <p:nvPr/>
        </p:nvSpPr>
        <p:spPr>
          <a:xfrm>
            <a:off x="5175504" y="2898648"/>
            <a:ext cx="2075688" cy="274320"/>
          </a:xfrm>
          <a:prstGeom prst="rect">
            <a:avLst/>
          </a:prstGeom>
          <a:noFill/>
          <a:ln/>
        </p:spPr>
        <p:txBody>
          <a:bodyPr wrap="square" lIns="0" tIns="0" rIns="0" bIns="0" rtlCol="0" anchor="t"/>
          <a:lstStyle/>
          <a:p>
            <a:pPr algn="l" indent="0" marL="0">
              <a:buNone/>
            </a:pPr>
            <a:r>
              <a:rPr lang="en-US" sz="1700" dirty="0">
                <a:solidFill>
                  <a:srgbClr val="1D211F"/>
                </a:solidFill>
                <a:latin typeface="Fixel Text Regular" pitchFamily="34" charset="0"/>
                <a:ea typeface="Fixel Text Regular" pitchFamily="34" charset="-122"/>
                <a:cs typeface="Fixel Text Regular" pitchFamily="34" charset="-120"/>
              </a:rPr>
              <a:t>Money</a:t>
            </a:r>
            <a:endParaRPr lang="en-US" sz="1700" dirty="0"/>
          </a:p>
        </p:txBody>
      </p:sp>
      <p:sp>
        <p:nvSpPr>
          <p:cNvPr id="17" name="Text 14"/>
          <p:cNvSpPr/>
          <p:nvPr/>
        </p:nvSpPr>
        <p:spPr>
          <a:xfrm>
            <a:off x="5175504" y="3355848"/>
            <a:ext cx="2075688" cy="457200"/>
          </a:xfrm>
          <a:prstGeom prst="rect">
            <a:avLst/>
          </a:prstGeom>
          <a:noFill/>
          <a:ln/>
        </p:spPr>
        <p:txBody>
          <a:bodyPr wrap="square" lIns="0" tIns="0" rIns="0" bIns="0" rtlCol="0" anchor="t"/>
          <a:lstStyle/>
          <a:p>
            <a:pPr algn="l" indent="0" marL="0">
              <a:buNone/>
            </a:pPr>
            <a:r>
              <a:rPr lang="en-US" sz="2400" dirty="0">
                <a:solidFill>
                  <a:srgbClr val="1D211F"/>
                </a:solidFill>
                <a:latin typeface="Fixel Display Semi Bold" pitchFamily="34" charset="0"/>
                <a:ea typeface="Fixel Display Semi Bold" pitchFamily="34" charset="-122"/>
                <a:cs typeface="Fixel Display Semi Bold" pitchFamily="34" charset="-120"/>
              </a:rPr>
              <a:t>UAH 24,000</a:t>
            </a:r>
            <a:endParaRPr lang="en-US" sz="2400" dirty="0"/>
          </a:p>
        </p:txBody>
      </p:sp>
      <p:sp>
        <p:nvSpPr>
          <p:cNvPr id="18" name="Text 15"/>
          <p:cNvSpPr/>
          <p:nvPr/>
        </p:nvSpPr>
        <p:spPr>
          <a:xfrm>
            <a:off x="1051560" y="4096512"/>
            <a:ext cx="6309360" cy="594360"/>
          </a:xfrm>
          <a:prstGeom prst="rect">
            <a:avLst/>
          </a:prstGeom>
          <a:noFill/>
          <a:ln/>
        </p:spPr>
        <p:txBody>
          <a:bodyPr wrap="square" lIns="0" tIns="0" rIns="0" bIns="0" rtlCol="0" anchor="t"/>
          <a:lstStyle/>
          <a:p>
            <a:pPr algn="l" indent="0" marL="0">
              <a:buNone/>
            </a:pPr>
            <a:r>
              <a:rPr lang="en-US" sz="2100" dirty="0">
                <a:solidFill>
                  <a:srgbClr val="1D211F"/>
                </a:solidFill>
                <a:latin typeface="Fixel Text Semi Bold" pitchFamily="34" charset="0"/>
                <a:ea typeface="Fixel Text Semi Bold" pitchFamily="34" charset="-122"/>
                <a:cs typeface="Fixel Text Semi Bold" pitchFamily="34" charset="-120"/>
              </a:rPr>
              <a:t>Data completeness: missing evidence is separate</a:t>
            </a:r>
            <a:endParaRPr lang="en-US" sz="2100" dirty="0"/>
          </a:p>
        </p:txBody>
      </p:sp>
      <p:sp>
        <p:nvSpPr>
          <p:cNvPr id="19" name="Shape 16"/>
          <p:cNvSpPr/>
          <p:nvPr/>
        </p:nvSpPr>
        <p:spPr>
          <a:xfrm>
            <a:off x="1033272" y="4800600"/>
            <a:ext cx="6355080" cy="566928"/>
          </a:xfrm>
          <a:prstGeom prst="roundRect">
            <a:avLst>
              <a:gd name="adj" fmla="val 25806"/>
            </a:avLst>
          </a:prstGeom>
          <a:solidFill>
            <a:srgbClr val="E4E7FF"/>
          </a:solidFill>
          <a:ln w="12700">
            <a:solidFill>
              <a:srgbClr val="E4E7FF">
                <a:alpha val="0"/>
              </a:srgbClr>
            </a:solidFill>
            <a:prstDash val="solid"/>
          </a:ln>
        </p:spPr>
      </p:sp>
      <p:sp>
        <p:nvSpPr>
          <p:cNvPr id="20" name="Text 17"/>
          <p:cNvSpPr/>
          <p:nvPr/>
        </p:nvSpPr>
        <p:spPr>
          <a:xfrm>
            <a:off x="1225296" y="4928616"/>
            <a:ext cx="5943600" cy="347472"/>
          </a:xfrm>
          <a:prstGeom prst="rect">
            <a:avLst/>
          </a:prstGeom>
          <a:noFill/>
          <a:ln/>
        </p:spPr>
        <p:txBody>
          <a:bodyPr wrap="square" lIns="0" tIns="0" rIns="0" bIns="0" rtlCol="0" anchor="t"/>
          <a:lstStyle/>
          <a:p>
            <a:pPr algn="l" indent="0" marL="0">
              <a:buNone/>
            </a:pPr>
            <a:r>
              <a:rPr lang="en-US" sz="2000" dirty="0">
                <a:solidFill>
                  <a:srgbClr val="1D211F"/>
                </a:solidFill>
                <a:latin typeface="Fixel Text Regular" pitchFamily="34" charset="0"/>
                <a:ea typeface="Fixel Text Regular" pitchFamily="34" charset="-122"/>
                <a:cs typeface="Fixel Text Regular" pitchFamily="34" charset="-120"/>
              </a:rPr>
              <a:t>From a period to a worker or shift</a:t>
            </a:r>
            <a:endParaRPr lang="en-US" sz="2000" dirty="0"/>
          </a:p>
        </p:txBody>
      </p:sp>
      <p:sp>
        <p:nvSpPr>
          <p:cNvPr id="21" name="Shape 18"/>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22" name="Text 19"/>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Losses, people, money and completeness</a:t>
            </a:r>
            <a:endParaRPr lang="en-US" sz="2200" dirty="0"/>
          </a:p>
        </p:txBody>
      </p:sp>
      <p:sp>
        <p:nvSpPr>
          <p:cNvPr id="23" name="Shape 20"/>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24" name="Text 21"/>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From a period to a worker or shift</a:t>
            </a:r>
            <a:endParaRPr lang="en-US" sz="2200" dirty="0"/>
          </a:p>
        </p:txBody>
      </p:sp>
      <p:sp>
        <p:nvSpPr>
          <p:cNvPr id="25" name="Shape 22"/>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26" name="Text 23"/>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Records and available exports for review</a:t>
            </a:r>
            <a:endParaRPr lang="en-US" sz="2200" dirty="0"/>
          </a:p>
        </p:txBody>
      </p:sp>
      <p:sp>
        <p:nvSpPr>
          <p:cNvPr id="27" name="Text 24"/>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Interface illustration with fictional data. The real interface evolves and may differ.</a:t>
            </a:r>
            <a:endParaRPr lang="en-US" sz="1000" dirty="0"/>
          </a:p>
        </p:txBody>
      </p:sp>
      <p:sp>
        <p:nvSpPr>
          <p:cNvPr id="28" name="Text 25"/>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Reports</a:t>
            </a:r>
            <a:endParaRPr lang="en-US" sz="1300" dirty="0"/>
          </a:p>
        </p:txBody>
      </p:sp>
      <p:sp>
        <p:nvSpPr>
          <p:cNvPr id="29" name="Text 26"/>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Reports use recorded evidence; they do not measure OEE or prove root cause.</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14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Who changed the record, and why?</a:t>
            </a:r>
            <a:endParaRPr lang="en-US" sz="3500" dirty="0"/>
          </a:p>
        </p:txBody>
      </p:sp>
      <p:sp>
        <p:nvSpPr>
          <p:cNvPr id="6" name="Shape 3"/>
          <p:cNvSpPr/>
          <p:nvPr/>
        </p:nvSpPr>
        <p:spPr>
          <a:xfrm>
            <a:off x="530352" y="1920240"/>
            <a:ext cx="7434072" cy="3886200"/>
          </a:xfrm>
          <a:prstGeom prst="roundRect">
            <a:avLst>
              <a:gd name="adj" fmla="val 3765"/>
            </a:avLst>
          </a:prstGeom>
          <a:solidFill>
            <a:srgbClr val="ECEEE8"/>
          </a:solidFill>
          <a:ln w="12700">
            <a:solidFill>
              <a:srgbClr val="ECEEE8">
                <a:alpha val="0"/>
              </a:srgbClr>
            </a:solidFill>
            <a:prstDash val="solid"/>
          </a:ln>
        </p:spPr>
      </p:sp>
      <p:pic>
        <p:nvPicPr>
          <p:cNvPr id="7" name="Image 1" descr="preencoded.png">    </p:cNvPr>
          <p:cNvPicPr>
            <a:picLocks noChangeAspect="1"/>
          </p:cNvPicPr>
          <p:nvPr/>
        </p:nvPicPr>
        <p:blipFill>
          <a:blip r:embed="rId3"/>
          <a:stretch>
            <a:fillRect/>
          </a:stretch>
        </p:blipFill>
        <p:spPr>
          <a:xfrm>
            <a:off x="1433159" y="2112264"/>
            <a:ext cx="5628459" cy="3502152"/>
          </a:xfrm>
          <a:prstGeom prst="rect">
            <a:avLst/>
          </a:prstGeom>
        </p:spPr>
      </p:pic>
      <p:sp>
        <p:nvSpPr>
          <p:cNvPr id="8" name="Shape 4"/>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9" name="Text 5"/>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The actor and action time</a:t>
            </a:r>
            <a:endParaRPr lang="en-US" sz="2200" dirty="0"/>
          </a:p>
        </p:txBody>
      </p:sp>
      <p:sp>
        <p:nvSpPr>
          <p:cNvPr id="10" name="Shape 6"/>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11" name="Text 7"/>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The reason and changed values</a:t>
            </a:r>
            <a:endParaRPr lang="en-US" sz="2200" dirty="0"/>
          </a:p>
        </p:txBody>
      </p:sp>
      <p:sp>
        <p:nvSpPr>
          <p:cNvPr id="12" name="Shape 8"/>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13" name="Text 9"/>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Append-only audit history</a:t>
            </a:r>
            <a:endParaRPr lang="en-US" sz="2200" dirty="0"/>
          </a:p>
        </p:txBody>
      </p:sp>
      <p:sp>
        <p:nvSpPr>
          <p:cNvPr id="14" name="Text 10"/>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Interface illustration with fictional data. The real interface evolves and may differ.</a:t>
            </a:r>
            <a:endParaRPr lang="en-US" sz="1000" dirty="0"/>
          </a:p>
        </p:txBody>
      </p:sp>
      <p:sp>
        <p:nvSpPr>
          <p:cNvPr id="15" name="Text 11"/>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Audit</a:t>
            </a:r>
            <a:endParaRPr lang="en-US" sz="1300" dirty="0"/>
          </a:p>
        </p:txBody>
      </p:sp>
      <p:sp>
        <p:nvSpPr>
          <p:cNvPr id="16" name="Text 12"/>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Audit history appends events rather than rewriting earlier records.</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15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Start with your structure and people list</a:t>
            </a:r>
            <a:endParaRPr lang="en-US" sz="3500" dirty="0"/>
          </a:p>
        </p:txBody>
      </p:sp>
      <p:sp>
        <p:nvSpPr>
          <p:cNvPr id="6" name="Shape 3"/>
          <p:cNvSpPr/>
          <p:nvPr/>
        </p:nvSpPr>
        <p:spPr>
          <a:xfrm>
            <a:off x="530352" y="1920240"/>
            <a:ext cx="7434072" cy="3886200"/>
          </a:xfrm>
          <a:prstGeom prst="roundRect">
            <a:avLst>
              <a:gd name="adj" fmla="val 3765"/>
            </a:avLst>
          </a:prstGeom>
          <a:solidFill>
            <a:srgbClr val="E2F0FE"/>
          </a:solidFill>
          <a:ln w="12700">
            <a:solidFill>
              <a:srgbClr val="E2F0FE">
                <a:alpha val="0"/>
              </a:srgbClr>
            </a:solidFill>
            <a:prstDash val="solid"/>
          </a:ln>
        </p:spPr>
      </p:sp>
      <p:sp>
        <p:nvSpPr>
          <p:cNvPr id="7" name="Shape 4"/>
          <p:cNvSpPr/>
          <p:nvPr/>
        </p:nvSpPr>
        <p:spPr>
          <a:xfrm>
            <a:off x="804672" y="2084832"/>
            <a:ext cx="6858000" cy="3566160"/>
          </a:xfrm>
          <a:prstGeom prst="roundRect">
            <a:avLst>
              <a:gd name="adj" fmla="val 4103"/>
            </a:avLst>
          </a:prstGeom>
          <a:solidFill>
            <a:srgbClr val="FFFFFF"/>
          </a:solidFill>
          <a:ln w="12700">
            <a:solidFill>
              <a:srgbClr val="FFFFFF">
                <a:alpha val="0"/>
              </a:srgbClr>
            </a:solidFill>
            <a:prstDash val="solid"/>
          </a:ln>
        </p:spPr>
      </p:sp>
      <p:sp>
        <p:nvSpPr>
          <p:cNvPr id="8" name="Text 5"/>
          <p:cNvSpPr/>
          <p:nvPr/>
        </p:nvSpPr>
        <p:spPr>
          <a:xfrm>
            <a:off x="1024128" y="2267712"/>
            <a:ext cx="6355080" cy="292608"/>
          </a:xfrm>
          <a:prstGeom prst="rect">
            <a:avLst/>
          </a:prstGeom>
          <a:noFill/>
          <a:ln/>
        </p:spPr>
        <p:txBody>
          <a:bodyPr wrap="square" lIns="0" tIns="0" rIns="0" bIns="0" rtlCol="0" anchor="t"/>
          <a:lstStyle/>
          <a:p>
            <a:pPr algn="l" indent="0" marL="0">
              <a:buNone/>
            </a:pPr>
            <a:r>
              <a:rPr lang="en-US" sz="1500" dirty="0">
                <a:solidFill>
                  <a:srgbClr val="545B57"/>
                </a:solidFill>
                <a:latin typeface="Fixel Text Semi Bold" pitchFamily="34" charset="0"/>
                <a:ea typeface="Fixel Text Semi Bold" pitchFamily="34" charset="-122"/>
                <a:cs typeface="Fixel Text Semi Bold" pitchFamily="34" charset="-120"/>
              </a:rPr>
              <a:t>Import · team.xlsx</a:t>
            </a:r>
            <a:endParaRPr lang="en-US" sz="1500" dirty="0"/>
          </a:p>
        </p:txBody>
      </p:sp>
      <p:sp>
        <p:nvSpPr>
          <p:cNvPr id="9" name="Text 6"/>
          <p:cNvSpPr/>
          <p:nvPr/>
        </p:nvSpPr>
        <p:spPr>
          <a:xfrm>
            <a:off x="1033272" y="2633472"/>
            <a:ext cx="6309360" cy="438912"/>
          </a:xfrm>
          <a:prstGeom prst="rect">
            <a:avLst/>
          </a:prstGeom>
          <a:noFill/>
          <a:ln/>
        </p:spPr>
        <p:txBody>
          <a:bodyPr wrap="square" lIns="0" tIns="0" rIns="0" bIns="0" rtlCol="0" anchor="t"/>
          <a:lstStyle/>
          <a:p>
            <a:pPr algn="l" indent="0" marL="0">
              <a:buNone/>
            </a:pPr>
            <a:r>
              <a:rPr lang="en-US" sz="2600" dirty="0">
                <a:solidFill>
                  <a:srgbClr val="1D211F"/>
                </a:solidFill>
                <a:latin typeface="Fixel Display Semi Bold" pitchFamily="34" charset="0"/>
                <a:ea typeface="Fixel Display Semi Bold" pitchFamily="34" charset="-122"/>
                <a:cs typeface="Fixel Display Semi Bold" pitchFamily="34" charset="-120"/>
              </a:rPr>
              <a:t>Columns mapped</a:t>
            </a:r>
            <a:endParaRPr lang="en-US" sz="2600" dirty="0"/>
          </a:p>
        </p:txBody>
      </p:sp>
      <p:sp>
        <p:nvSpPr>
          <p:cNvPr id="10" name="Shape 7"/>
          <p:cNvSpPr/>
          <p:nvPr/>
        </p:nvSpPr>
        <p:spPr>
          <a:xfrm>
            <a:off x="1033272" y="3182112"/>
            <a:ext cx="6355080" cy="512064"/>
          </a:xfrm>
          <a:prstGeom prst="roundRect">
            <a:avLst>
              <a:gd name="adj" fmla="val 28571"/>
            </a:avLst>
          </a:prstGeom>
          <a:solidFill>
            <a:srgbClr val="F5F6F2"/>
          </a:solidFill>
          <a:ln w="12700">
            <a:solidFill>
              <a:srgbClr val="F5F6F2">
                <a:alpha val="0"/>
              </a:srgbClr>
            </a:solidFill>
            <a:prstDash val="solid"/>
          </a:ln>
        </p:spPr>
      </p:sp>
      <p:sp>
        <p:nvSpPr>
          <p:cNvPr id="11" name="Text 8"/>
          <p:cNvSpPr/>
          <p:nvPr/>
        </p:nvSpPr>
        <p:spPr>
          <a:xfrm>
            <a:off x="1188720" y="3236976"/>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Structure reviewed</a:t>
            </a:r>
            <a:endParaRPr lang="en-US" sz="1800" dirty="0"/>
          </a:p>
        </p:txBody>
      </p:sp>
      <p:sp>
        <p:nvSpPr>
          <p:cNvPr id="12" name="Shape 9"/>
          <p:cNvSpPr/>
          <p:nvPr/>
        </p:nvSpPr>
        <p:spPr>
          <a:xfrm>
            <a:off x="1033272" y="3739896"/>
            <a:ext cx="6355080" cy="512064"/>
          </a:xfrm>
          <a:prstGeom prst="roundRect">
            <a:avLst>
              <a:gd name="adj" fmla="val 28571"/>
            </a:avLst>
          </a:prstGeom>
          <a:solidFill>
            <a:srgbClr val="FFFFFF"/>
          </a:solidFill>
          <a:ln w="12700">
            <a:solidFill>
              <a:srgbClr val="FFFFFF">
                <a:alpha val="0"/>
              </a:srgbClr>
            </a:solidFill>
            <a:prstDash val="solid"/>
          </a:ln>
        </p:spPr>
      </p:sp>
      <p:sp>
        <p:nvSpPr>
          <p:cNvPr id="13" name="Text 10"/>
          <p:cNvSpPr/>
          <p:nvPr/>
        </p:nvSpPr>
        <p:spPr>
          <a:xfrm>
            <a:off x="1188720" y="3794760"/>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Employees reviewed</a:t>
            </a:r>
            <a:endParaRPr lang="en-US" sz="1800" dirty="0"/>
          </a:p>
        </p:txBody>
      </p:sp>
      <p:sp>
        <p:nvSpPr>
          <p:cNvPr id="14" name="Shape 11"/>
          <p:cNvSpPr/>
          <p:nvPr/>
        </p:nvSpPr>
        <p:spPr>
          <a:xfrm>
            <a:off x="1033272" y="4297680"/>
            <a:ext cx="6355080" cy="512064"/>
          </a:xfrm>
          <a:prstGeom prst="roundRect">
            <a:avLst>
              <a:gd name="adj" fmla="val 28571"/>
            </a:avLst>
          </a:prstGeom>
          <a:solidFill>
            <a:srgbClr val="F5F6F2"/>
          </a:solidFill>
          <a:ln w="12700">
            <a:solidFill>
              <a:srgbClr val="F5F6F2">
                <a:alpha val="0"/>
              </a:srgbClr>
            </a:solidFill>
            <a:prstDash val="solid"/>
          </a:ln>
        </p:spPr>
      </p:sp>
      <p:sp>
        <p:nvSpPr>
          <p:cNvPr id="15" name="Text 12"/>
          <p:cNvSpPr/>
          <p:nvPr/>
        </p:nvSpPr>
        <p:spPr>
          <a:xfrm>
            <a:off x="1188720" y="4352544"/>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Preview</a:t>
            </a:r>
            <a:endParaRPr lang="en-US" sz="1800" dirty="0"/>
          </a:p>
        </p:txBody>
      </p:sp>
      <p:sp>
        <p:nvSpPr>
          <p:cNvPr id="16" name="Shape 13"/>
          <p:cNvSpPr/>
          <p:nvPr/>
        </p:nvSpPr>
        <p:spPr>
          <a:xfrm>
            <a:off x="1033272" y="4855464"/>
            <a:ext cx="6355080" cy="512064"/>
          </a:xfrm>
          <a:prstGeom prst="roundRect">
            <a:avLst>
              <a:gd name="adj" fmla="val 28571"/>
            </a:avLst>
          </a:prstGeom>
          <a:solidFill>
            <a:srgbClr val="FFFFFF"/>
          </a:solidFill>
          <a:ln w="12700">
            <a:solidFill>
              <a:srgbClr val="FFFFFF">
                <a:alpha val="0"/>
              </a:srgbClr>
            </a:solidFill>
            <a:prstDash val="solid"/>
          </a:ln>
        </p:spPr>
      </p:sp>
      <p:sp>
        <p:nvSpPr>
          <p:cNvPr id="17" name="Text 14"/>
          <p:cNvSpPr/>
          <p:nvPr/>
        </p:nvSpPr>
        <p:spPr>
          <a:xfrm>
            <a:off x="1188720" y="4910328"/>
            <a:ext cx="5989320" cy="438912"/>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Confirm import</a:t>
            </a:r>
            <a:endParaRPr lang="en-US" sz="1800" dirty="0"/>
          </a:p>
        </p:txBody>
      </p:sp>
      <p:sp>
        <p:nvSpPr>
          <p:cNvPr id="18" name="Shape 15"/>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19" name="Text 16"/>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Import structure and people from XLSX / CSV</a:t>
            </a:r>
            <a:endParaRPr lang="en-US" sz="2200" dirty="0"/>
          </a:p>
        </p:txBody>
      </p:sp>
      <p:sp>
        <p:nvSpPr>
          <p:cNvPr id="20" name="Shape 17"/>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21" name="Text 18"/>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Map and validate before saving</a:t>
            </a:r>
            <a:endParaRPr lang="en-US" sz="2200" dirty="0"/>
          </a:p>
        </p:txBody>
      </p:sp>
      <p:sp>
        <p:nvSpPr>
          <p:cNvPr id="22" name="Shape 19"/>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23" name="Text 20"/>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Units, positions and scoped permissions</a:t>
            </a:r>
            <a:endParaRPr lang="en-US" sz="2200" dirty="0"/>
          </a:p>
        </p:txBody>
      </p:sp>
      <p:sp>
        <p:nvSpPr>
          <p:cNvPr id="24" name="Text 21"/>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Interface illustration with fictional data. The real interface evolves and may differ.</a:t>
            </a:r>
            <a:endParaRPr lang="en-US" sz="1000" dirty="0"/>
          </a:p>
        </p:txBody>
      </p:sp>
      <p:sp>
        <p:nvSpPr>
          <p:cNvPr id="25" name="Text 22"/>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Data import + People &amp; setup</a:t>
            </a:r>
            <a:endParaRPr lang="en-US" sz="1300" dirty="0"/>
          </a:p>
        </p:txBody>
      </p:sp>
      <p:sp>
        <p:nvSpPr>
          <p:cNvPr id="26" name="Text 23"/>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Imports cover structure and people, not historical timesheets or payroll.</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16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An unfamiliar step need not stop work</a:t>
            </a:r>
            <a:endParaRPr lang="en-US" sz="3500" dirty="0"/>
          </a:p>
        </p:txBody>
      </p:sp>
      <p:sp>
        <p:nvSpPr>
          <p:cNvPr id="6" name="Shape 3"/>
          <p:cNvSpPr/>
          <p:nvPr/>
        </p:nvSpPr>
        <p:spPr>
          <a:xfrm>
            <a:off x="530352" y="1920240"/>
            <a:ext cx="7434072" cy="3886200"/>
          </a:xfrm>
          <a:prstGeom prst="roundRect">
            <a:avLst>
              <a:gd name="adj" fmla="val 3765"/>
            </a:avLst>
          </a:prstGeom>
          <a:solidFill>
            <a:srgbClr val="E4E7FF"/>
          </a:solidFill>
          <a:ln w="12700">
            <a:solidFill>
              <a:srgbClr val="E4E7FF">
                <a:alpha val="0"/>
              </a:srgbClr>
            </a:solidFill>
            <a:prstDash val="solid"/>
          </a:ln>
        </p:spPr>
      </p:sp>
      <p:sp>
        <p:nvSpPr>
          <p:cNvPr id="7" name="Shape 4"/>
          <p:cNvSpPr/>
          <p:nvPr/>
        </p:nvSpPr>
        <p:spPr>
          <a:xfrm>
            <a:off x="804672" y="2121408"/>
            <a:ext cx="3337560" cy="3502152"/>
          </a:xfrm>
          <a:prstGeom prst="roundRect">
            <a:avLst>
              <a:gd name="adj" fmla="val 4384"/>
            </a:avLst>
          </a:prstGeom>
          <a:solidFill>
            <a:srgbClr val="FFFFFF"/>
          </a:solidFill>
          <a:ln w="12700">
            <a:solidFill>
              <a:srgbClr val="FFFFFF">
                <a:alpha val="0"/>
              </a:srgbClr>
            </a:solidFill>
            <a:prstDash val="solid"/>
          </a:ln>
        </p:spPr>
      </p:sp>
      <p:sp>
        <p:nvSpPr>
          <p:cNvPr id="8" name="Text 5"/>
          <p:cNvSpPr/>
          <p:nvPr/>
        </p:nvSpPr>
        <p:spPr>
          <a:xfrm>
            <a:off x="987552" y="2350008"/>
            <a:ext cx="2971800" cy="402336"/>
          </a:xfrm>
          <a:prstGeom prst="rect">
            <a:avLst/>
          </a:prstGeom>
          <a:noFill/>
          <a:ln/>
        </p:spPr>
        <p:txBody>
          <a:bodyPr wrap="square" lIns="0" tIns="0" rIns="0" bIns="0" rtlCol="0" anchor="t"/>
          <a:lstStyle/>
          <a:p>
            <a:pPr algn="l" indent="0" marL="0">
              <a:buNone/>
            </a:pPr>
            <a:r>
              <a:rPr lang="en-US" sz="1800" dirty="0">
                <a:solidFill>
                  <a:srgbClr val="1D211F"/>
                </a:solidFill>
                <a:latin typeface="Fixel Display Semi Bold" pitchFamily="34" charset="0"/>
                <a:ea typeface="Fixel Display Semi Bold" pitchFamily="34" charset="-122"/>
                <a:cs typeface="Fixel Display Semi Bold" pitchFamily="34" charset="-120"/>
              </a:rPr>
              <a:t>Learning Center</a:t>
            </a:r>
            <a:endParaRPr lang="en-US" sz="1800" dirty="0"/>
          </a:p>
        </p:txBody>
      </p:sp>
      <p:sp>
        <p:nvSpPr>
          <p:cNvPr id="9" name="Text 6"/>
          <p:cNvSpPr/>
          <p:nvPr/>
        </p:nvSpPr>
        <p:spPr>
          <a:xfrm>
            <a:off x="987552" y="2926080"/>
            <a:ext cx="2971800" cy="502920"/>
          </a:xfrm>
          <a:prstGeom prst="rect">
            <a:avLst/>
          </a:prstGeom>
          <a:noFill/>
          <a:ln/>
        </p:spPr>
        <p:txBody>
          <a:bodyPr wrap="square" lIns="0" tIns="0" rIns="0" bIns="0" rtlCol="0" anchor="t"/>
          <a:lstStyle/>
          <a:p>
            <a:pPr algn="l" indent="0" marL="0">
              <a:buNone/>
            </a:pPr>
            <a:r>
              <a:rPr lang="en-US" sz="1800" dirty="0">
                <a:solidFill>
                  <a:srgbClr val="1D211F"/>
                </a:solidFill>
                <a:latin typeface="Fixel Text Semi Bold" pitchFamily="34" charset="0"/>
                <a:ea typeface="Fixel Text Semi Bold" pitchFamily="34" charset="-122"/>
                <a:cs typeface="Fixel Text Semi Bold" pitchFamily="34" charset="-120"/>
              </a:rPr>
              <a:t>How do I publish a schedule?</a:t>
            </a:r>
            <a:endParaRPr lang="en-US" sz="1800" dirty="0"/>
          </a:p>
        </p:txBody>
      </p:sp>
      <p:sp>
        <p:nvSpPr>
          <p:cNvPr id="10" name="Text 7"/>
          <p:cNvSpPr/>
          <p:nvPr/>
        </p:nvSpPr>
        <p:spPr>
          <a:xfrm>
            <a:off x="987552" y="3502152"/>
            <a:ext cx="2971800" cy="502920"/>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1. Select a plan</a:t>
            </a:r>
            <a:endParaRPr lang="en-US" sz="1800" dirty="0"/>
          </a:p>
        </p:txBody>
      </p:sp>
      <p:sp>
        <p:nvSpPr>
          <p:cNvPr id="11" name="Text 8"/>
          <p:cNvSpPr/>
          <p:nvPr/>
        </p:nvSpPr>
        <p:spPr>
          <a:xfrm>
            <a:off x="987552" y="4078224"/>
            <a:ext cx="2971800" cy="502920"/>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2. Review changes</a:t>
            </a:r>
            <a:endParaRPr lang="en-US" sz="1800" dirty="0"/>
          </a:p>
        </p:txBody>
      </p:sp>
      <p:sp>
        <p:nvSpPr>
          <p:cNvPr id="12" name="Text 9"/>
          <p:cNvSpPr/>
          <p:nvPr/>
        </p:nvSpPr>
        <p:spPr>
          <a:xfrm>
            <a:off x="987552" y="4654296"/>
            <a:ext cx="2971800" cy="502920"/>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3. Publish</a:t>
            </a:r>
            <a:endParaRPr lang="en-US" sz="1800" dirty="0"/>
          </a:p>
        </p:txBody>
      </p:sp>
      <p:sp>
        <p:nvSpPr>
          <p:cNvPr id="13" name="Shape 10"/>
          <p:cNvSpPr/>
          <p:nvPr/>
        </p:nvSpPr>
        <p:spPr>
          <a:xfrm>
            <a:off x="4325112" y="2121408"/>
            <a:ext cx="3337560" cy="3502152"/>
          </a:xfrm>
          <a:prstGeom prst="roundRect">
            <a:avLst>
              <a:gd name="adj" fmla="val 4384"/>
            </a:avLst>
          </a:prstGeom>
          <a:solidFill>
            <a:srgbClr val="FFFFFF"/>
          </a:solidFill>
          <a:ln w="12700">
            <a:solidFill>
              <a:srgbClr val="FFFFFF">
                <a:alpha val="0"/>
              </a:srgbClr>
            </a:solidFill>
            <a:prstDash val="solid"/>
          </a:ln>
        </p:spPr>
      </p:sp>
      <p:sp>
        <p:nvSpPr>
          <p:cNvPr id="14" name="Text 11"/>
          <p:cNvSpPr/>
          <p:nvPr/>
        </p:nvSpPr>
        <p:spPr>
          <a:xfrm>
            <a:off x="4507992" y="2350008"/>
            <a:ext cx="2971800" cy="402336"/>
          </a:xfrm>
          <a:prstGeom prst="rect">
            <a:avLst/>
          </a:prstGeom>
          <a:noFill/>
          <a:ln/>
        </p:spPr>
        <p:txBody>
          <a:bodyPr wrap="square" lIns="0" tIns="0" rIns="0" bIns="0" rtlCol="0" anchor="t"/>
          <a:lstStyle/>
          <a:p>
            <a:pPr algn="l" indent="0" marL="0">
              <a:buNone/>
            </a:pPr>
            <a:r>
              <a:rPr lang="en-US" sz="1800" dirty="0">
                <a:solidFill>
                  <a:srgbClr val="1D211F"/>
                </a:solidFill>
                <a:latin typeface="Fixel Display Semi Bold" pitchFamily="34" charset="0"/>
                <a:ea typeface="Fixel Display Semi Bold" pitchFamily="34" charset="-122"/>
                <a:cs typeface="Fixel Display Semi Bold" pitchFamily="34" charset="-120"/>
              </a:rPr>
              <a:t>Help · AI</a:t>
            </a:r>
            <a:endParaRPr lang="en-US" sz="1800" dirty="0"/>
          </a:p>
        </p:txBody>
      </p:sp>
      <p:sp>
        <p:nvSpPr>
          <p:cNvPr id="15" name="Text 12"/>
          <p:cNvSpPr/>
          <p:nvPr/>
        </p:nvSpPr>
        <p:spPr>
          <a:xfrm>
            <a:off x="4507992" y="2926080"/>
            <a:ext cx="2971800" cy="502920"/>
          </a:xfrm>
          <a:prstGeom prst="rect">
            <a:avLst/>
          </a:prstGeom>
          <a:noFill/>
          <a:ln/>
        </p:spPr>
        <p:txBody>
          <a:bodyPr wrap="square" lIns="0" tIns="0" rIns="0" bIns="0" rtlCol="0" anchor="t"/>
          <a:lstStyle/>
          <a:p>
            <a:pPr algn="l" indent="0" marL="0">
              <a:buNone/>
            </a:pPr>
            <a:r>
              <a:rPr lang="en-US" sz="1800" dirty="0">
                <a:solidFill>
                  <a:srgbClr val="1D211F"/>
                </a:solidFill>
                <a:latin typeface="Fixel Text Semi Bold" pitchFamily="34" charset="0"/>
                <a:ea typeface="Fixel Text Semi Bold" pitchFamily="34" charset="-122"/>
                <a:cs typeface="Fixel Text Semi Bold" pitchFamily="34" charset="-120"/>
              </a:rPr>
              <a:t>How do I change the active plan?</a:t>
            </a:r>
            <a:endParaRPr lang="en-US" sz="1800" dirty="0"/>
          </a:p>
        </p:txBody>
      </p:sp>
      <p:sp>
        <p:nvSpPr>
          <p:cNvPr id="16" name="Text 13"/>
          <p:cNvSpPr/>
          <p:nvPr/>
        </p:nvSpPr>
        <p:spPr>
          <a:xfrm>
            <a:off x="4507992" y="3502152"/>
            <a:ext cx="2971800" cy="502920"/>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Open the schedule and select a plan.</a:t>
            </a:r>
            <a:endParaRPr lang="en-US" sz="1800" dirty="0"/>
          </a:p>
        </p:txBody>
      </p:sp>
      <p:sp>
        <p:nvSpPr>
          <p:cNvPr id="17" name="Text 14"/>
          <p:cNvSpPr/>
          <p:nvPr/>
        </p:nvSpPr>
        <p:spPr>
          <a:xfrm>
            <a:off x="4507992" y="4078224"/>
            <a:ext cx="2971800" cy="502920"/>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Guidance based on documentation</a:t>
            </a:r>
            <a:endParaRPr lang="en-US" sz="1800" dirty="0"/>
          </a:p>
        </p:txBody>
      </p:sp>
      <p:sp>
        <p:nvSpPr>
          <p:cNvPr id="18" name="Text 15"/>
          <p:cNvSpPr/>
          <p:nvPr/>
        </p:nvSpPr>
        <p:spPr>
          <a:xfrm>
            <a:off x="4507992" y="4654296"/>
            <a:ext cx="2971800" cy="502920"/>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Common answers</a:t>
            </a:r>
            <a:endParaRPr lang="en-US" sz="1800" dirty="0"/>
          </a:p>
        </p:txBody>
      </p:sp>
      <p:sp>
        <p:nvSpPr>
          <p:cNvPr id="19" name="Shape 16"/>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20" name="Text 17"/>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Instructions and available walkthroughs</a:t>
            </a:r>
            <a:endParaRPr lang="en-US" sz="2200" dirty="0"/>
          </a:p>
        </p:txBody>
      </p:sp>
      <p:sp>
        <p:nvSpPr>
          <p:cNvPr id="21" name="Shape 18"/>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22" name="Text 19"/>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An in-panel documentation assistant</a:t>
            </a:r>
            <a:endParaRPr lang="en-US" sz="2200" dirty="0"/>
          </a:p>
        </p:txBody>
      </p:sp>
      <p:sp>
        <p:nvSpPr>
          <p:cNvPr id="23" name="Shape 20"/>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24" name="Text 21"/>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People confirm operational actions themselves</a:t>
            </a:r>
            <a:endParaRPr lang="en-US" sz="2200" dirty="0"/>
          </a:p>
        </p:txBody>
      </p:sp>
      <p:sp>
        <p:nvSpPr>
          <p:cNvPr id="25" name="Text 22"/>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Interface illustration with fictional data. The real interface evolves and may differ.</a:t>
            </a:r>
            <a:endParaRPr lang="en-US" sz="1000" dirty="0"/>
          </a:p>
        </p:txBody>
      </p:sp>
      <p:sp>
        <p:nvSpPr>
          <p:cNvPr id="26" name="Text 23"/>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Learning Center + AI documentation help</a:t>
            </a:r>
            <a:endParaRPr lang="en-US" sz="1300" dirty="0"/>
          </a:p>
        </p:txBody>
      </p:sp>
      <p:sp>
        <p:nvSpPr>
          <p:cNvPr id="27" name="Text 24"/>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AI explains documentation; it does not inspect company records or change data.</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17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From order to accepted output</a:t>
            </a:r>
            <a:endParaRPr lang="en-US" sz="3500" dirty="0"/>
          </a:p>
        </p:txBody>
      </p:sp>
      <p:sp>
        <p:nvSpPr>
          <p:cNvPr id="6" name="Shape 3"/>
          <p:cNvSpPr/>
          <p:nvPr/>
        </p:nvSpPr>
        <p:spPr>
          <a:xfrm>
            <a:off x="530352" y="1920240"/>
            <a:ext cx="7434072" cy="3886200"/>
          </a:xfrm>
          <a:prstGeom prst="roundRect">
            <a:avLst>
              <a:gd name="adj" fmla="val 3765"/>
            </a:avLst>
          </a:prstGeom>
          <a:solidFill>
            <a:srgbClr val="E6F6C6"/>
          </a:solidFill>
          <a:ln w="12700">
            <a:solidFill>
              <a:srgbClr val="E6F6C6">
                <a:alpha val="0"/>
              </a:srgbClr>
            </a:solidFill>
            <a:prstDash val="solid"/>
          </a:ln>
        </p:spPr>
      </p:sp>
      <p:sp>
        <p:nvSpPr>
          <p:cNvPr id="7" name="Shape 4"/>
          <p:cNvSpPr/>
          <p:nvPr/>
        </p:nvSpPr>
        <p:spPr>
          <a:xfrm>
            <a:off x="804672" y="2084832"/>
            <a:ext cx="6858000" cy="3566160"/>
          </a:xfrm>
          <a:prstGeom prst="roundRect">
            <a:avLst>
              <a:gd name="adj" fmla="val 4103"/>
            </a:avLst>
          </a:prstGeom>
          <a:solidFill>
            <a:srgbClr val="FFFFFF"/>
          </a:solidFill>
          <a:ln w="12700">
            <a:solidFill>
              <a:srgbClr val="FFFFFF">
                <a:alpha val="0"/>
              </a:srgbClr>
            </a:solidFill>
            <a:prstDash val="solid"/>
          </a:ln>
        </p:spPr>
      </p:sp>
      <p:sp>
        <p:nvSpPr>
          <p:cNvPr id="8" name="Text 5"/>
          <p:cNvSpPr/>
          <p:nvPr/>
        </p:nvSpPr>
        <p:spPr>
          <a:xfrm>
            <a:off x="1024128" y="2267712"/>
            <a:ext cx="6355080" cy="292608"/>
          </a:xfrm>
          <a:prstGeom prst="rect">
            <a:avLst/>
          </a:prstGeom>
          <a:noFill/>
          <a:ln/>
        </p:spPr>
        <p:txBody>
          <a:bodyPr wrap="square" lIns="0" tIns="0" rIns="0" bIns="0" rtlCol="0" anchor="t"/>
          <a:lstStyle/>
          <a:p>
            <a:pPr algn="l" indent="0" marL="0">
              <a:buNone/>
            </a:pPr>
            <a:r>
              <a:rPr lang="en-US" sz="1500" dirty="0">
                <a:solidFill>
                  <a:srgbClr val="545B57"/>
                </a:solidFill>
                <a:latin typeface="Fixel Text Semi Bold" pitchFamily="34" charset="0"/>
                <a:ea typeface="Fixel Text Semi Bold" pitchFamily="34" charset="-122"/>
                <a:cs typeface="Fixel Text Semi Bold" pitchFamily="34" charset="-120"/>
              </a:rPr>
              <a:t>Production · Department 1</a:t>
            </a:r>
            <a:endParaRPr lang="en-US" sz="1500" dirty="0"/>
          </a:p>
        </p:txBody>
      </p:sp>
      <p:sp>
        <p:nvSpPr>
          <p:cNvPr id="9" name="Text 6"/>
          <p:cNvSpPr/>
          <p:nvPr/>
        </p:nvSpPr>
        <p:spPr>
          <a:xfrm>
            <a:off x="1033272" y="2688336"/>
            <a:ext cx="6309360" cy="457200"/>
          </a:xfrm>
          <a:prstGeom prst="rect">
            <a:avLst/>
          </a:prstGeom>
          <a:noFill/>
          <a:ln/>
        </p:spPr>
        <p:txBody>
          <a:bodyPr wrap="square" lIns="0" tIns="0" rIns="0" bIns="0" rtlCol="0" anchor="t"/>
          <a:lstStyle/>
          <a:p>
            <a:pPr algn="l" indent="0" marL="0">
              <a:buNone/>
            </a:pPr>
            <a:r>
              <a:rPr lang="en-US" sz="2700" dirty="0">
                <a:solidFill>
                  <a:srgbClr val="1D211F"/>
                </a:solidFill>
                <a:latin typeface="Fixel Display Semi Bold" pitchFamily="34" charset="0"/>
                <a:ea typeface="Fixel Display Semi Bold" pitchFamily="34" charset="-122"/>
                <a:cs typeface="Fixel Display Semi Bold" pitchFamily="34" charset="-120"/>
              </a:rPr>
              <a:t>Order #024 · 500 pcs</a:t>
            </a:r>
            <a:endParaRPr lang="en-US" sz="2700" dirty="0"/>
          </a:p>
        </p:txBody>
      </p:sp>
      <p:sp>
        <p:nvSpPr>
          <p:cNvPr id="10" name="Shape 7"/>
          <p:cNvSpPr/>
          <p:nvPr/>
        </p:nvSpPr>
        <p:spPr>
          <a:xfrm>
            <a:off x="1042416" y="3310128"/>
            <a:ext cx="2011680" cy="475488"/>
          </a:xfrm>
          <a:prstGeom prst="roundRect">
            <a:avLst>
              <a:gd name="adj" fmla="val 30769"/>
            </a:avLst>
          </a:prstGeom>
          <a:solidFill>
            <a:srgbClr val="EEF4E2"/>
          </a:solidFill>
          <a:ln w="12700">
            <a:solidFill>
              <a:srgbClr val="EEF4E2">
                <a:alpha val="0"/>
              </a:srgbClr>
            </a:solidFill>
            <a:prstDash val="solid"/>
          </a:ln>
        </p:spPr>
      </p:sp>
      <p:sp>
        <p:nvSpPr>
          <p:cNvPr id="11" name="Text 8"/>
          <p:cNvSpPr/>
          <p:nvPr/>
        </p:nvSpPr>
        <p:spPr>
          <a:xfrm>
            <a:off x="1152144" y="3429000"/>
            <a:ext cx="1792224" cy="274320"/>
          </a:xfrm>
          <a:prstGeom prst="rect">
            <a:avLst/>
          </a:prstGeom>
          <a:noFill/>
          <a:ln/>
        </p:spPr>
        <p:txBody>
          <a:bodyPr wrap="square" lIns="0" tIns="0" rIns="0" bIns="0" rtlCol="0" anchor="t"/>
          <a:lstStyle/>
          <a:p>
            <a:pPr algn="l" indent="0" marL="0">
              <a:buNone/>
            </a:pPr>
            <a:r>
              <a:rPr lang="en-US" sz="1800" dirty="0">
                <a:solidFill>
                  <a:srgbClr val="1D211F"/>
                </a:solidFill>
                <a:latin typeface="Fixel Text Semi Bold" pitchFamily="34" charset="0"/>
                <a:ea typeface="Fixel Text Semi Bold" pitchFamily="34" charset="-122"/>
                <a:cs typeface="Fixel Text Semi Bold" pitchFamily="34" charset="-120"/>
              </a:rPr>
              <a:t>1  Cutting</a:t>
            </a:r>
            <a:endParaRPr lang="en-US" sz="1800" dirty="0"/>
          </a:p>
        </p:txBody>
      </p:sp>
      <p:sp>
        <p:nvSpPr>
          <p:cNvPr id="12" name="Shape 9"/>
          <p:cNvSpPr/>
          <p:nvPr/>
        </p:nvSpPr>
        <p:spPr>
          <a:xfrm>
            <a:off x="3209544" y="3310128"/>
            <a:ext cx="2011680" cy="475488"/>
          </a:xfrm>
          <a:prstGeom prst="roundRect">
            <a:avLst>
              <a:gd name="adj" fmla="val 30769"/>
            </a:avLst>
          </a:prstGeom>
          <a:solidFill>
            <a:srgbClr val="EEF4E2"/>
          </a:solidFill>
          <a:ln w="12700">
            <a:solidFill>
              <a:srgbClr val="EEF4E2">
                <a:alpha val="0"/>
              </a:srgbClr>
            </a:solidFill>
            <a:prstDash val="solid"/>
          </a:ln>
        </p:spPr>
      </p:sp>
      <p:sp>
        <p:nvSpPr>
          <p:cNvPr id="13" name="Text 10"/>
          <p:cNvSpPr/>
          <p:nvPr/>
        </p:nvSpPr>
        <p:spPr>
          <a:xfrm>
            <a:off x="3319272" y="3429000"/>
            <a:ext cx="1792224" cy="274320"/>
          </a:xfrm>
          <a:prstGeom prst="rect">
            <a:avLst/>
          </a:prstGeom>
          <a:noFill/>
          <a:ln/>
        </p:spPr>
        <p:txBody>
          <a:bodyPr wrap="square" lIns="0" tIns="0" rIns="0" bIns="0" rtlCol="0" anchor="t"/>
          <a:lstStyle/>
          <a:p>
            <a:pPr algn="l" indent="0" marL="0">
              <a:buNone/>
            </a:pPr>
            <a:r>
              <a:rPr lang="en-US" sz="1800" dirty="0">
                <a:solidFill>
                  <a:srgbClr val="1D211F"/>
                </a:solidFill>
                <a:latin typeface="Fixel Text Semi Bold" pitchFamily="34" charset="0"/>
                <a:ea typeface="Fixel Text Semi Bold" pitchFamily="34" charset="-122"/>
                <a:cs typeface="Fixel Text Semi Bold" pitchFamily="34" charset="-120"/>
              </a:rPr>
              <a:t>2  Assembly</a:t>
            </a:r>
            <a:endParaRPr lang="en-US" sz="1800" dirty="0"/>
          </a:p>
        </p:txBody>
      </p:sp>
      <p:sp>
        <p:nvSpPr>
          <p:cNvPr id="14" name="Shape 11"/>
          <p:cNvSpPr/>
          <p:nvPr/>
        </p:nvSpPr>
        <p:spPr>
          <a:xfrm>
            <a:off x="5376672" y="3310128"/>
            <a:ext cx="2011680" cy="475488"/>
          </a:xfrm>
          <a:prstGeom prst="roundRect">
            <a:avLst>
              <a:gd name="adj" fmla="val 30769"/>
            </a:avLst>
          </a:prstGeom>
          <a:solidFill>
            <a:srgbClr val="EEF4E2"/>
          </a:solidFill>
          <a:ln w="12700">
            <a:solidFill>
              <a:srgbClr val="EEF4E2">
                <a:alpha val="0"/>
              </a:srgbClr>
            </a:solidFill>
            <a:prstDash val="solid"/>
          </a:ln>
        </p:spPr>
      </p:sp>
      <p:sp>
        <p:nvSpPr>
          <p:cNvPr id="15" name="Text 12"/>
          <p:cNvSpPr/>
          <p:nvPr/>
        </p:nvSpPr>
        <p:spPr>
          <a:xfrm>
            <a:off x="5486400" y="3429000"/>
            <a:ext cx="1792224" cy="274320"/>
          </a:xfrm>
          <a:prstGeom prst="rect">
            <a:avLst/>
          </a:prstGeom>
          <a:noFill/>
          <a:ln/>
        </p:spPr>
        <p:txBody>
          <a:bodyPr wrap="square" lIns="0" tIns="0" rIns="0" bIns="0" rtlCol="0" anchor="t"/>
          <a:lstStyle/>
          <a:p>
            <a:pPr algn="l" indent="0" marL="0">
              <a:buNone/>
            </a:pPr>
            <a:r>
              <a:rPr lang="en-US" sz="1800" dirty="0">
                <a:solidFill>
                  <a:srgbClr val="1D211F"/>
                </a:solidFill>
                <a:latin typeface="Fixel Text Semi Bold" pitchFamily="34" charset="0"/>
                <a:ea typeface="Fixel Text Semi Bold" pitchFamily="34" charset="-122"/>
                <a:cs typeface="Fixel Text Semi Bold" pitchFamily="34" charset="-120"/>
              </a:rPr>
              <a:t>3  Packing</a:t>
            </a:r>
            <a:endParaRPr lang="en-US" sz="1800" dirty="0"/>
          </a:p>
        </p:txBody>
      </p:sp>
      <p:sp>
        <p:nvSpPr>
          <p:cNvPr id="16" name="Text 13"/>
          <p:cNvSpPr/>
          <p:nvPr/>
        </p:nvSpPr>
        <p:spPr>
          <a:xfrm>
            <a:off x="1042416" y="4005072"/>
            <a:ext cx="6309360" cy="274320"/>
          </a:xfrm>
          <a:prstGeom prst="rect">
            <a:avLst/>
          </a:prstGeom>
          <a:noFill/>
          <a:ln/>
        </p:spPr>
        <p:txBody>
          <a:bodyPr wrap="square" lIns="0" tIns="0" rIns="0" bIns="0" rtlCol="0" anchor="t"/>
          <a:lstStyle/>
          <a:p>
            <a:pPr algn="l" indent="0" marL="0">
              <a:buNone/>
            </a:pPr>
            <a:r>
              <a:rPr lang="en-US" sz="1600" dirty="0">
                <a:solidFill>
                  <a:srgbClr val="545B57"/>
                </a:solidFill>
                <a:latin typeface="Fixel Text Regular" pitchFamily="34" charset="0"/>
                <a:ea typeface="Fixel Text Regular" pitchFamily="34" charset="-122"/>
                <a:cs typeface="Fixel Text Regular" pitchFamily="34" charset="-120"/>
              </a:rPr>
              <a:t>Stage output: cutting</a:t>
            </a:r>
            <a:endParaRPr lang="en-US" sz="1600" dirty="0"/>
          </a:p>
        </p:txBody>
      </p:sp>
      <p:sp>
        <p:nvSpPr>
          <p:cNvPr id="17" name="Text 14"/>
          <p:cNvSpPr/>
          <p:nvPr/>
        </p:nvSpPr>
        <p:spPr>
          <a:xfrm>
            <a:off x="1051560" y="4407408"/>
            <a:ext cx="4297680" cy="292608"/>
          </a:xfrm>
          <a:prstGeom prst="rect">
            <a:avLst/>
          </a:prstGeom>
          <a:noFill/>
          <a:ln/>
        </p:spPr>
        <p:txBody>
          <a:bodyPr wrap="square" lIns="0" tIns="0" rIns="0" bIns="0" rtlCol="0" anchor="t"/>
          <a:lstStyle/>
          <a:p>
            <a:pPr algn="l" indent="0" marL="0">
              <a:buNone/>
            </a:pPr>
            <a:r>
              <a:rPr lang="en-US" sz="1900" dirty="0">
                <a:solidFill>
                  <a:srgbClr val="1D211F"/>
                </a:solidFill>
                <a:latin typeface="Fixel Text Regular" pitchFamily="34" charset="0"/>
                <a:ea typeface="Fixel Text Regular" pitchFamily="34" charset="-122"/>
                <a:cs typeface="Fixel Text Regular" pitchFamily="34" charset="-120"/>
              </a:rPr>
              <a:t>Good</a:t>
            </a:r>
            <a:endParaRPr lang="en-US" sz="1900" dirty="0"/>
          </a:p>
        </p:txBody>
      </p:sp>
      <p:sp>
        <p:nvSpPr>
          <p:cNvPr id="18" name="Text 15"/>
          <p:cNvSpPr/>
          <p:nvPr/>
        </p:nvSpPr>
        <p:spPr>
          <a:xfrm>
            <a:off x="5394960" y="4407408"/>
            <a:ext cx="1783080" cy="292608"/>
          </a:xfrm>
          <a:prstGeom prst="rect">
            <a:avLst/>
          </a:prstGeom>
          <a:noFill/>
          <a:ln/>
        </p:spPr>
        <p:txBody>
          <a:bodyPr wrap="square" lIns="0" tIns="0" rIns="0" bIns="0" rtlCol="0" anchor="t"/>
          <a:lstStyle/>
          <a:p>
            <a:pPr algn="r" indent="0" marL="0">
              <a:buNone/>
            </a:pPr>
            <a:r>
              <a:rPr lang="en-US" sz="2100" dirty="0">
                <a:solidFill>
                  <a:srgbClr val="1D211F"/>
                </a:solidFill>
                <a:latin typeface="Fixel Text Semi Bold" pitchFamily="34" charset="0"/>
                <a:ea typeface="Fixel Text Semi Bold" pitchFamily="34" charset="-122"/>
                <a:cs typeface="Fixel Text Semi Bold" pitchFamily="34" charset="-120"/>
              </a:rPr>
              <a:t>480 pcs</a:t>
            </a:r>
            <a:endParaRPr lang="en-US" sz="2100" dirty="0"/>
          </a:p>
        </p:txBody>
      </p:sp>
      <p:sp>
        <p:nvSpPr>
          <p:cNvPr id="19" name="Text 16"/>
          <p:cNvSpPr/>
          <p:nvPr/>
        </p:nvSpPr>
        <p:spPr>
          <a:xfrm>
            <a:off x="1051560" y="4773168"/>
            <a:ext cx="4297680" cy="292608"/>
          </a:xfrm>
          <a:prstGeom prst="rect">
            <a:avLst/>
          </a:prstGeom>
          <a:noFill/>
          <a:ln/>
        </p:spPr>
        <p:txBody>
          <a:bodyPr wrap="square" lIns="0" tIns="0" rIns="0" bIns="0" rtlCol="0" anchor="t"/>
          <a:lstStyle/>
          <a:p>
            <a:pPr algn="l" indent="0" marL="0">
              <a:buNone/>
            </a:pPr>
            <a:r>
              <a:rPr lang="en-US" sz="1900" dirty="0">
                <a:solidFill>
                  <a:srgbClr val="1D211F"/>
                </a:solidFill>
                <a:latin typeface="Fixel Text Regular" pitchFamily="34" charset="0"/>
                <a:ea typeface="Fixel Text Regular" pitchFamily="34" charset="-122"/>
                <a:cs typeface="Fixel Text Regular" pitchFamily="34" charset="-120"/>
              </a:rPr>
              <a:t>Scrap</a:t>
            </a:r>
            <a:endParaRPr lang="en-US" sz="1900" dirty="0"/>
          </a:p>
        </p:txBody>
      </p:sp>
      <p:sp>
        <p:nvSpPr>
          <p:cNvPr id="20" name="Text 17"/>
          <p:cNvSpPr/>
          <p:nvPr/>
        </p:nvSpPr>
        <p:spPr>
          <a:xfrm>
            <a:off x="5394960" y="4773168"/>
            <a:ext cx="1783080" cy="292608"/>
          </a:xfrm>
          <a:prstGeom prst="rect">
            <a:avLst/>
          </a:prstGeom>
          <a:noFill/>
          <a:ln/>
        </p:spPr>
        <p:txBody>
          <a:bodyPr wrap="square" lIns="0" tIns="0" rIns="0" bIns="0" rtlCol="0" anchor="t"/>
          <a:lstStyle/>
          <a:p>
            <a:pPr algn="r" indent="0" marL="0">
              <a:buNone/>
            </a:pPr>
            <a:r>
              <a:rPr lang="en-US" sz="2100" dirty="0">
                <a:solidFill>
                  <a:srgbClr val="1D211F"/>
                </a:solidFill>
                <a:latin typeface="Fixel Text Semi Bold" pitchFamily="34" charset="0"/>
                <a:ea typeface="Fixel Text Semi Bold" pitchFamily="34" charset="-122"/>
                <a:cs typeface="Fixel Text Semi Bold" pitchFamily="34" charset="-120"/>
              </a:rPr>
              <a:t>10 pcs</a:t>
            </a:r>
            <a:endParaRPr lang="en-US" sz="2100" dirty="0"/>
          </a:p>
        </p:txBody>
      </p:sp>
      <p:sp>
        <p:nvSpPr>
          <p:cNvPr id="21" name="Text 18"/>
          <p:cNvSpPr/>
          <p:nvPr/>
        </p:nvSpPr>
        <p:spPr>
          <a:xfrm>
            <a:off x="1051560" y="5138928"/>
            <a:ext cx="4297680" cy="292608"/>
          </a:xfrm>
          <a:prstGeom prst="rect">
            <a:avLst/>
          </a:prstGeom>
          <a:noFill/>
          <a:ln/>
        </p:spPr>
        <p:txBody>
          <a:bodyPr wrap="square" lIns="0" tIns="0" rIns="0" bIns="0" rtlCol="0" anchor="t"/>
          <a:lstStyle/>
          <a:p>
            <a:pPr algn="l" indent="0" marL="0">
              <a:buNone/>
            </a:pPr>
            <a:r>
              <a:rPr lang="en-US" sz="1900" dirty="0">
                <a:solidFill>
                  <a:srgbClr val="1D211F"/>
                </a:solidFill>
                <a:latin typeface="Fixel Text Regular" pitchFamily="34" charset="0"/>
                <a:ea typeface="Fixel Text Regular" pitchFamily="34" charset="-122"/>
                <a:cs typeface="Fixel Text Regular" pitchFamily="34" charset="-120"/>
              </a:rPr>
              <a:t>Awaiting review</a:t>
            </a:r>
            <a:endParaRPr lang="en-US" sz="1900" dirty="0"/>
          </a:p>
        </p:txBody>
      </p:sp>
      <p:sp>
        <p:nvSpPr>
          <p:cNvPr id="22" name="Text 19"/>
          <p:cNvSpPr/>
          <p:nvPr/>
        </p:nvSpPr>
        <p:spPr>
          <a:xfrm>
            <a:off x="5394960" y="5138928"/>
            <a:ext cx="1783080" cy="292608"/>
          </a:xfrm>
          <a:prstGeom prst="rect">
            <a:avLst/>
          </a:prstGeom>
          <a:noFill/>
          <a:ln/>
        </p:spPr>
        <p:txBody>
          <a:bodyPr wrap="square" lIns="0" tIns="0" rIns="0" bIns="0" rtlCol="0" anchor="t"/>
          <a:lstStyle/>
          <a:p>
            <a:pPr algn="r" indent="0" marL="0">
              <a:buNone/>
            </a:pPr>
            <a:r>
              <a:rPr lang="en-US" sz="2100" dirty="0">
                <a:solidFill>
                  <a:srgbClr val="1D211F"/>
                </a:solidFill>
                <a:latin typeface="Fixel Text Semi Bold" pitchFamily="34" charset="0"/>
                <a:ea typeface="Fixel Text Semi Bold" pitchFamily="34" charset="-122"/>
                <a:cs typeface="Fixel Text Semi Bold" pitchFamily="34" charset="-120"/>
              </a:rPr>
              <a:t>10 pcs</a:t>
            </a:r>
            <a:endParaRPr lang="en-US" sz="2100" dirty="0"/>
          </a:p>
        </p:txBody>
      </p:sp>
      <p:sp>
        <p:nvSpPr>
          <p:cNvPr id="23" name="Shape 20"/>
          <p:cNvSpPr/>
          <p:nvPr/>
        </p:nvSpPr>
        <p:spPr>
          <a:xfrm>
            <a:off x="8247888" y="2103120"/>
            <a:ext cx="265176" cy="265176"/>
          </a:xfrm>
          <a:prstGeom prst="ellipse">
            <a:avLst/>
          </a:prstGeom>
          <a:solidFill>
            <a:srgbClr val="C8F169"/>
          </a:solidFill>
          <a:ln w="12700">
            <a:solidFill>
              <a:srgbClr val="333333">
                <a:alpha val="0"/>
              </a:srgbClr>
            </a:solidFill>
            <a:prstDash val="solid"/>
          </a:ln>
        </p:spPr>
      </p:sp>
      <p:sp>
        <p:nvSpPr>
          <p:cNvPr id="24" name="Text 21"/>
          <p:cNvSpPr/>
          <p:nvPr/>
        </p:nvSpPr>
        <p:spPr>
          <a:xfrm>
            <a:off x="8686800" y="2084832"/>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Orders, routes and stage work</a:t>
            </a:r>
            <a:endParaRPr lang="en-US" sz="2200" dirty="0"/>
          </a:p>
        </p:txBody>
      </p:sp>
      <p:sp>
        <p:nvSpPr>
          <p:cNvPr id="25" name="Shape 22"/>
          <p:cNvSpPr/>
          <p:nvPr/>
        </p:nvSpPr>
        <p:spPr>
          <a:xfrm>
            <a:off x="8247888" y="3209544"/>
            <a:ext cx="265176" cy="265176"/>
          </a:xfrm>
          <a:prstGeom prst="ellipse">
            <a:avLst/>
          </a:prstGeom>
          <a:solidFill>
            <a:srgbClr val="C8F169"/>
          </a:solidFill>
          <a:ln w="12700">
            <a:solidFill>
              <a:srgbClr val="333333">
                <a:alpha val="0"/>
              </a:srgbClr>
            </a:solidFill>
            <a:prstDash val="solid"/>
          </a:ln>
        </p:spPr>
      </p:sp>
      <p:sp>
        <p:nvSpPr>
          <p:cNvPr id="26" name="Text 23"/>
          <p:cNvSpPr/>
          <p:nvPr/>
        </p:nvSpPr>
        <p:spPr>
          <a:xfrm>
            <a:off x="8686800" y="3191256"/>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People’s participation and recorded output</a:t>
            </a:r>
            <a:endParaRPr lang="en-US" sz="2200" dirty="0"/>
          </a:p>
        </p:txBody>
      </p:sp>
      <p:sp>
        <p:nvSpPr>
          <p:cNvPr id="27" name="Shape 24"/>
          <p:cNvSpPr/>
          <p:nvPr/>
        </p:nvSpPr>
        <p:spPr>
          <a:xfrm>
            <a:off x="8247888" y="4315968"/>
            <a:ext cx="265176" cy="265176"/>
          </a:xfrm>
          <a:prstGeom prst="ellipse">
            <a:avLst/>
          </a:prstGeom>
          <a:solidFill>
            <a:srgbClr val="C8F169"/>
          </a:solidFill>
          <a:ln w="12700">
            <a:solidFill>
              <a:srgbClr val="333333">
                <a:alpha val="0"/>
              </a:srgbClr>
            </a:solidFill>
            <a:prstDash val="solid"/>
          </a:ln>
        </p:spPr>
      </p:sp>
      <p:sp>
        <p:nvSpPr>
          <p:cNvPr id="28" name="Text 25"/>
          <p:cNvSpPr/>
          <p:nvPr/>
        </p:nvSpPr>
        <p:spPr>
          <a:xfrm>
            <a:off x="8686800" y="4297680"/>
            <a:ext cx="2944368" cy="950976"/>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Quality and rework decisions</a:t>
            </a:r>
            <a:endParaRPr lang="en-US" sz="2200" dirty="0"/>
          </a:p>
        </p:txBody>
      </p:sp>
      <p:sp>
        <p:nvSpPr>
          <p:cNvPr id="29" name="Text 26"/>
          <p:cNvSpPr/>
          <p:nvPr/>
        </p:nvSpPr>
        <p:spPr>
          <a:xfrm>
            <a:off x="585216" y="5852160"/>
            <a:ext cx="7360920" cy="256032"/>
          </a:xfrm>
          <a:prstGeom prst="rect">
            <a:avLst/>
          </a:prstGeom>
          <a:noFill/>
          <a:ln/>
        </p:spPr>
        <p:txBody>
          <a:bodyPr wrap="square" lIns="0" tIns="0" rIns="0" bIns="0" rtlCol="0" anchor="t"/>
          <a:lstStyle/>
          <a:p>
            <a:pPr algn="l" indent="0" marL="0">
              <a:buNone/>
            </a:pPr>
            <a:r>
              <a:rPr lang="en-US" sz="1000" dirty="0">
                <a:solidFill>
                  <a:srgbClr val="545B57"/>
                </a:solidFill>
                <a:latin typeface="Fixel Text Regular" pitchFamily="34" charset="0"/>
                <a:ea typeface="Fixel Text Regular" pitchFamily="34" charset="-122"/>
                <a:cs typeface="Fixel Text Regular" pitchFamily="34" charset="-120"/>
              </a:rPr>
              <a:t>Interface illustration with fictional data. The real interface evolves and may differ.</a:t>
            </a:r>
            <a:endParaRPr lang="en-US" sz="1000" dirty="0"/>
          </a:p>
        </p:txBody>
      </p:sp>
      <p:sp>
        <p:nvSpPr>
          <p:cNvPr id="30" name="Text 27"/>
          <p:cNvSpPr/>
          <p:nvPr/>
        </p:nvSpPr>
        <p:spPr>
          <a:xfrm>
            <a:off x="8284464" y="5504688"/>
            <a:ext cx="3328416" cy="448056"/>
          </a:xfrm>
          <a:prstGeom prst="rect">
            <a:avLst/>
          </a:prstGeom>
          <a:noFill/>
          <a:ln/>
        </p:spPr>
        <p:txBody>
          <a:bodyPr wrap="square" lIns="0" tIns="0" rIns="0" bIns="0" rtlCol="0" anchor="t"/>
          <a:lstStyle/>
          <a:p>
            <a:pPr algn="l" indent="0" marL="0">
              <a:buNone/>
            </a:pPr>
            <a:r>
              <a:rPr lang="en-US" sz="1300" dirty="0">
                <a:solidFill>
                  <a:srgbClr val="545B57"/>
                </a:solidFill>
                <a:latin typeface="Fixel Text Semi Bold" pitchFamily="34" charset="0"/>
                <a:ea typeface="Fixel Text Semi Bold" pitchFamily="34" charset="-122"/>
                <a:cs typeface="Fixel Text Semi Bold" pitchFamily="34" charset="-120"/>
              </a:rPr>
              <a:t>Production</a:t>
            </a:r>
            <a:endParaRPr lang="en-US" sz="1300" dirty="0"/>
          </a:p>
        </p:txBody>
      </p:sp>
      <p:sp>
        <p:nvSpPr>
          <p:cNvPr id="31" name="Text 28"/>
          <p:cNvSpPr/>
          <p:nvPr/>
        </p:nvSpPr>
        <p:spPr>
          <a:xfrm>
            <a:off x="585216" y="6199632"/>
            <a:ext cx="9875520" cy="475488"/>
          </a:xfrm>
          <a:prstGeom prst="rect">
            <a:avLst/>
          </a:prstGeom>
          <a:noFill/>
          <a:ln/>
        </p:spPr>
        <p:txBody>
          <a:bodyPr wrap="square" lIns="0" tIns="0" rIns="0" bIns="0" rtlCol="0" anchor="t"/>
          <a:lstStyle/>
          <a:p>
            <a:pPr algn="l" indent="0" marL="0">
              <a:buNone/>
            </a:pPr>
            <a:r>
              <a:rPr lang="en-US" sz="1350" dirty="0">
                <a:solidFill>
                  <a:srgbClr val="545B57"/>
                </a:solidFill>
                <a:latin typeface="Fixel Text Regular" pitchFamily="34" charset="0"/>
                <a:ea typeface="Fixel Text Regular" pitchFamily="34" charset="-122"/>
                <a:cs typeface="Fixel Text Regular" pitchFamily="34" charset="-120"/>
              </a:rPr>
              <a:t>Stage output is a separate record. Quality, rework and release require decisions.</a:t>
            </a:r>
            <a:endParaRPr lang="en-US" sz="13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18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A proposal for your modules and team</a:t>
            </a:r>
            <a:endParaRPr lang="en-US" sz="3500" dirty="0"/>
          </a:p>
        </p:txBody>
      </p:sp>
      <p:sp>
        <p:nvSpPr>
          <p:cNvPr id="6" name="Shape 3"/>
          <p:cNvSpPr/>
          <p:nvPr/>
        </p:nvSpPr>
        <p:spPr>
          <a:xfrm>
            <a:off x="548640" y="1965960"/>
            <a:ext cx="5897880" cy="4251960"/>
          </a:xfrm>
          <a:prstGeom prst="roundRect">
            <a:avLst>
              <a:gd name="adj" fmla="val 3441"/>
            </a:avLst>
          </a:prstGeom>
          <a:solidFill>
            <a:srgbClr val="FFFFFF"/>
          </a:solidFill>
          <a:ln w="12700">
            <a:solidFill>
              <a:srgbClr val="FFFFFF">
                <a:alpha val="0"/>
              </a:srgbClr>
            </a:solidFill>
            <a:prstDash val="solid"/>
          </a:ln>
        </p:spPr>
      </p:sp>
      <p:sp>
        <p:nvSpPr>
          <p:cNvPr id="7" name="Shape 4"/>
          <p:cNvSpPr/>
          <p:nvPr/>
        </p:nvSpPr>
        <p:spPr>
          <a:xfrm>
            <a:off x="6620256" y="1965960"/>
            <a:ext cx="5010912" cy="4251960"/>
          </a:xfrm>
          <a:prstGeom prst="roundRect">
            <a:avLst>
              <a:gd name="adj" fmla="val 3441"/>
            </a:avLst>
          </a:prstGeom>
          <a:solidFill>
            <a:srgbClr val="EEF4E2"/>
          </a:solidFill>
          <a:ln w="12700">
            <a:solidFill>
              <a:srgbClr val="EEF4E2">
                <a:alpha val="0"/>
              </a:srgbClr>
            </a:solidFill>
            <a:prstDash val="solid"/>
          </a:ln>
        </p:spPr>
      </p:sp>
      <p:sp>
        <p:nvSpPr>
          <p:cNvPr id="8" name="Text 5"/>
          <p:cNvSpPr/>
          <p:nvPr/>
        </p:nvSpPr>
        <p:spPr>
          <a:xfrm>
            <a:off x="868680" y="2240280"/>
            <a:ext cx="5212080" cy="868680"/>
          </a:xfrm>
          <a:prstGeom prst="rect">
            <a:avLst/>
          </a:prstGeom>
          <a:noFill/>
          <a:ln/>
        </p:spPr>
        <p:txBody>
          <a:bodyPr wrap="square" lIns="0" tIns="0" rIns="0" bIns="0" rtlCol="0" anchor="t"/>
          <a:lstStyle/>
          <a:p>
            <a:pPr algn="l" indent="0" marL="0">
              <a:buNone/>
            </a:pPr>
            <a:r>
              <a:rPr lang="en-US" sz="2900" dirty="0">
                <a:solidFill>
                  <a:srgbClr val="1D211F"/>
                </a:solidFill>
                <a:latin typeface="Fixel Display Semi Bold" pitchFamily="34" charset="0"/>
                <a:ea typeface="Fixel Display Semi Bold" pitchFamily="34" charset="-122"/>
                <a:cs typeface="Fixel Display Semi Bold" pitchFamily="34" charset="-120"/>
              </a:rPr>
              <a:t>An individual proposal</a:t>
            </a:r>
            <a:endParaRPr lang="en-US" sz="2900" dirty="0"/>
          </a:p>
        </p:txBody>
      </p:sp>
      <p:sp>
        <p:nvSpPr>
          <p:cNvPr id="9" name="Text 6"/>
          <p:cNvSpPr/>
          <p:nvPr/>
        </p:nvSpPr>
        <p:spPr>
          <a:xfrm>
            <a:off x="877824" y="3291840"/>
            <a:ext cx="2468880" cy="365760"/>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Modules</a:t>
            </a:r>
            <a:endParaRPr lang="en-US" sz="2200" dirty="0"/>
          </a:p>
        </p:txBody>
      </p:sp>
      <p:sp>
        <p:nvSpPr>
          <p:cNvPr id="10" name="Text 7"/>
          <p:cNvSpPr/>
          <p:nvPr/>
        </p:nvSpPr>
        <p:spPr>
          <a:xfrm>
            <a:off x="877824" y="3794760"/>
            <a:ext cx="2468880" cy="822960"/>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The capabilities your company needs.</a:t>
            </a:r>
            <a:endParaRPr lang="en-US" sz="1800" dirty="0"/>
          </a:p>
        </p:txBody>
      </p:sp>
      <p:sp>
        <p:nvSpPr>
          <p:cNvPr id="11" name="Text 8"/>
          <p:cNvSpPr/>
          <p:nvPr/>
        </p:nvSpPr>
        <p:spPr>
          <a:xfrm>
            <a:off x="3547872" y="3291840"/>
            <a:ext cx="2468880" cy="365760"/>
          </a:xfrm>
          <a:prstGeom prst="rect">
            <a:avLst/>
          </a:prstGeom>
          <a:noFill/>
          <a:ln/>
        </p:spPr>
        <p:txBody>
          <a:bodyPr wrap="square" lIns="0" tIns="0" rIns="0" bIns="0" rtlCol="0" anchor="t"/>
          <a:lstStyle/>
          <a:p>
            <a:pPr algn="l" indent="0" marL="0">
              <a:buNone/>
            </a:pPr>
            <a:r>
              <a:rPr lang="en-US" sz="2200" dirty="0">
                <a:solidFill>
                  <a:srgbClr val="1D211F"/>
                </a:solidFill>
                <a:latin typeface="Fixel Text Semi Bold" pitchFamily="34" charset="0"/>
                <a:ea typeface="Fixel Text Semi Bold" pitchFamily="34" charset="-122"/>
                <a:cs typeface="Fixel Text Semi Bold" pitchFamily="34" charset="-120"/>
              </a:rPr>
              <a:t>Team</a:t>
            </a:r>
            <a:endParaRPr lang="en-US" sz="2200" dirty="0"/>
          </a:p>
        </p:txBody>
      </p:sp>
      <p:sp>
        <p:nvSpPr>
          <p:cNvPr id="12" name="Text 9"/>
          <p:cNvSpPr/>
          <p:nvPr/>
        </p:nvSpPr>
        <p:spPr>
          <a:xfrm>
            <a:off x="3547872" y="3794760"/>
            <a:ext cx="2468880" cy="822960"/>
          </a:xfrm>
          <a:prstGeom prst="rect">
            <a:avLst/>
          </a:prstGeom>
          <a:noFill/>
          <a:ln/>
        </p:spPr>
        <p:txBody>
          <a:bodyPr wrap="square" lIns="0" tIns="0" rIns="0" bIns="0" rtlCol="0" anchor="t"/>
          <a:lstStyle/>
          <a:p>
            <a:pPr algn="l" indent="0" marL="0">
              <a:buNone/>
            </a:pPr>
            <a:r>
              <a:rPr lang="en-US" sz="1800" dirty="0">
                <a:solidFill>
                  <a:srgbClr val="1D211F"/>
                </a:solidFill>
                <a:latin typeface="Fixel Text Regular" pitchFamily="34" charset="0"/>
                <a:ea typeface="Fixel Text Regular" pitchFamily="34" charset="-122"/>
                <a:cs typeface="Fixel Text Regular" pitchFamily="34" charset="-120"/>
              </a:rPr>
              <a:t>The number of people who will use Vakhta.</a:t>
            </a:r>
            <a:endParaRPr lang="en-US" sz="1800" dirty="0"/>
          </a:p>
        </p:txBody>
      </p:sp>
      <p:sp>
        <p:nvSpPr>
          <p:cNvPr id="13" name="Text 10"/>
          <p:cNvSpPr/>
          <p:nvPr/>
        </p:nvSpPr>
        <p:spPr>
          <a:xfrm>
            <a:off x="877824" y="4901184"/>
            <a:ext cx="5166360" cy="457200"/>
          </a:xfrm>
          <a:prstGeom prst="rect">
            <a:avLst/>
          </a:prstGeom>
          <a:noFill/>
          <a:ln/>
        </p:spPr>
        <p:txBody>
          <a:bodyPr wrap="square" lIns="0" tIns="0" rIns="0" bIns="0" rtlCol="0" anchor="t"/>
          <a:lstStyle/>
          <a:p>
            <a:pPr algn="l" indent="0" marL="0">
              <a:buNone/>
            </a:pPr>
            <a:r>
              <a:rPr lang="en-US" sz="1800" dirty="0">
                <a:solidFill>
                  <a:srgbClr val="1D211F"/>
                </a:solidFill>
                <a:latin typeface="Fixel Text Semi Bold" pitchFamily="34" charset="0"/>
                <a:ea typeface="Fixel Text Semi Bold" pitchFamily="34" charset="-122"/>
                <a:cs typeface="Fixel Text Semi Bold" pitchFamily="34" charset="-120"/>
              </a:rPr>
              <a:t>We provide commercial proposals in USD.</a:t>
            </a:r>
            <a:endParaRPr lang="en-US" sz="1800" dirty="0"/>
          </a:p>
        </p:txBody>
      </p:sp>
      <p:sp>
        <p:nvSpPr>
          <p:cNvPr id="14" name="Text 11"/>
          <p:cNvSpPr/>
          <p:nvPr/>
        </p:nvSpPr>
        <p:spPr>
          <a:xfrm>
            <a:off x="877824" y="5504688"/>
            <a:ext cx="5166360" cy="566928"/>
          </a:xfrm>
          <a:prstGeom prst="rect">
            <a:avLst/>
          </a:prstGeom>
          <a:noFill/>
          <a:ln/>
        </p:spPr>
        <p:txBody>
          <a:bodyPr wrap="square" lIns="0" tIns="0" rIns="0" bIns="0" rtlCol="0" anchor="t"/>
          <a:lstStyle/>
          <a:p>
            <a:pPr algn="l" indent="0" marL="0">
              <a:buNone/>
            </a:pPr>
            <a:r>
              <a:rPr lang="en-US" sz="1700" dirty="0">
                <a:solidFill>
                  <a:srgbClr val="1D211F"/>
                </a:solidFill>
                <a:latin typeface="Fixel Text Regular" pitchFamily="34" charset="0"/>
                <a:ea typeface="Fixel Text Regular" pitchFamily="34" charset="-122"/>
                <a:cs typeface="Fixel Text Regular" pitchFamily="34" charset="-120"/>
              </a:rPr>
              <a:t>Standard setup and initial team training are included in the agreed proposal.</a:t>
            </a:r>
            <a:endParaRPr lang="en-US" sz="1700" dirty="0"/>
          </a:p>
        </p:txBody>
      </p:sp>
      <p:sp>
        <p:nvSpPr>
          <p:cNvPr id="15" name="Text 12"/>
          <p:cNvSpPr/>
          <p:nvPr/>
        </p:nvSpPr>
        <p:spPr>
          <a:xfrm>
            <a:off x="7004304" y="2331720"/>
            <a:ext cx="4242816" cy="1143000"/>
          </a:xfrm>
          <a:prstGeom prst="rect">
            <a:avLst/>
          </a:prstGeom>
          <a:noFill/>
          <a:ln/>
        </p:spPr>
        <p:txBody>
          <a:bodyPr wrap="square" lIns="0" tIns="0" rIns="0" bIns="0" rtlCol="0" anchor="t"/>
          <a:lstStyle/>
          <a:p>
            <a:pPr algn="l" indent="0" marL="0">
              <a:buNone/>
            </a:pPr>
            <a:r>
              <a:rPr lang="en-US" sz="3900" dirty="0">
                <a:solidFill>
                  <a:srgbClr val="1D211F"/>
                </a:solidFill>
                <a:latin typeface="Fixel Display Semi Bold" pitchFamily="34" charset="0"/>
                <a:ea typeface="Fixel Display Semi Bold" pitchFamily="34" charset="-122"/>
                <a:cs typeface="Fixel Display Semi Bold" pitchFamily="34" charset="-120"/>
              </a:rPr>
              <a:t>1 month free</a:t>
            </a:r>
            <a:endParaRPr lang="en-US" sz="3900" dirty="0"/>
          </a:p>
        </p:txBody>
      </p:sp>
      <p:sp>
        <p:nvSpPr>
          <p:cNvPr id="16" name="Text 13"/>
          <p:cNvSpPr/>
          <p:nvPr/>
        </p:nvSpPr>
        <p:spPr>
          <a:xfrm>
            <a:off x="7004304" y="3657600"/>
            <a:ext cx="4242816" cy="822960"/>
          </a:xfrm>
          <a:prstGeom prst="rect">
            <a:avLst/>
          </a:prstGeom>
          <a:noFill/>
          <a:ln/>
        </p:spPr>
        <p:txBody>
          <a:bodyPr wrap="square" lIns="0" tIns="0" rIns="0" bIns="0" rtlCol="0" anchor="t"/>
          <a:lstStyle/>
          <a:p>
            <a:pPr algn="l" indent="0" marL="0">
              <a:buNone/>
            </a:pPr>
            <a:r>
              <a:rPr lang="en-US" sz="2400" dirty="0">
                <a:solidFill>
                  <a:srgbClr val="1D211F"/>
                </a:solidFill>
                <a:latin typeface="Fixel Text Regular" pitchFamily="34" charset="0"/>
                <a:ea typeface="Fixel Text Regular" pitchFamily="34" charset="-122"/>
                <a:cs typeface="Fixel Text Regular" pitchFamily="34" charset="-120"/>
              </a:rPr>
              <a:t>Your team uses the modules agreed for the pilot.</a:t>
            </a:r>
            <a:endParaRPr lang="en-US" sz="2400" dirty="0"/>
          </a:p>
        </p:txBody>
      </p:sp>
      <p:sp>
        <p:nvSpPr>
          <p:cNvPr id="17" name="Text 14"/>
          <p:cNvSpPr/>
          <p:nvPr/>
        </p:nvSpPr>
        <p:spPr>
          <a:xfrm>
            <a:off x="7004304" y="4992624"/>
            <a:ext cx="4242816" cy="868680"/>
          </a:xfrm>
          <a:prstGeom prst="rect">
            <a:avLst/>
          </a:prstGeom>
          <a:noFill/>
          <a:ln/>
        </p:spPr>
        <p:txBody>
          <a:bodyPr wrap="square" lIns="0" tIns="0" rIns="0" bIns="0" rtlCol="0" anchor="t"/>
          <a:lstStyle/>
          <a:p>
            <a:pPr algn="l" indent="0" marL="0">
              <a:buNone/>
            </a:pPr>
            <a:r>
              <a:rPr lang="en-US" sz="2300" dirty="0">
                <a:solidFill>
                  <a:srgbClr val="1D211F"/>
                </a:solidFill>
                <a:latin typeface="Fixel Text Semi Bold" pitchFamily="34" charset="0"/>
                <a:ea typeface="Fixel Text Semi Bold" pitchFamily="34" charset="-122"/>
                <a:cs typeface="Fixel Text Semi Bold" pitchFamily="34" charset="-120"/>
              </a:rPr>
              <a:t>Paid continuation starts only after separate agreement.</a:t>
            </a:r>
            <a:endParaRPr lang="en-US" sz="2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5F6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545B57"/>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545B57"/>
                </a:solidFill>
                <a:latin typeface="Fixel Text Regular" pitchFamily="34" charset="0"/>
                <a:ea typeface="Fixel Text Regular" pitchFamily="34" charset="-122"/>
                <a:cs typeface="Fixel Text Regular" pitchFamily="34" charset="-120"/>
              </a:rPr>
              <a:t>19 / 20</a:t>
            </a:r>
            <a:endParaRPr lang="en-US" sz="1000" dirty="0"/>
          </a:p>
        </p:txBody>
      </p:sp>
      <p:sp>
        <p:nvSpPr>
          <p:cNvPr id="5" name="Text 2"/>
          <p:cNvSpPr/>
          <p:nvPr/>
        </p:nvSpPr>
        <p:spPr>
          <a:xfrm>
            <a:off x="530352" y="914400"/>
            <a:ext cx="11064240" cy="896112"/>
          </a:xfrm>
          <a:prstGeom prst="rect">
            <a:avLst/>
          </a:prstGeom>
          <a:noFill/>
          <a:ln/>
        </p:spPr>
        <p:txBody>
          <a:bodyPr wrap="square" lIns="0" tIns="0" rIns="0" bIns="0" rtlCol="0" anchor="t"/>
          <a:lstStyle/>
          <a:p>
            <a:pPr algn="l" indent="0" marL="0">
              <a:buNone/>
            </a:pPr>
            <a:r>
              <a:rPr lang="en-US" sz="3500" dirty="0">
                <a:solidFill>
                  <a:srgbClr val="111412"/>
                </a:solidFill>
                <a:latin typeface="Fixel Display Semi Bold" pitchFamily="34" charset="0"/>
                <a:ea typeface="Fixel Display Semi Bold" pitchFamily="34" charset="-122"/>
                <a:cs typeface="Fixel Display Semi Bold" pitchFamily="34" charset="-120"/>
              </a:rPr>
              <a:t>Launch starts with prepared data</a:t>
            </a:r>
            <a:endParaRPr lang="en-US" sz="3500" dirty="0"/>
          </a:p>
        </p:txBody>
      </p:sp>
      <p:sp>
        <p:nvSpPr>
          <p:cNvPr id="6" name="Shape 3"/>
          <p:cNvSpPr/>
          <p:nvPr/>
        </p:nvSpPr>
        <p:spPr>
          <a:xfrm>
            <a:off x="566928" y="2057400"/>
            <a:ext cx="3538728" cy="2286000"/>
          </a:xfrm>
          <a:prstGeom prst="roundRect">
            <a:avLst>
              <a:gd name="adj" fmla="val 6400"/>
            </a:avLst>
          </a:prstGeom>
          <a:solidFill>
            <a:srgbClr val="FFFFFF"/>
          </a:solidFill>
          <a:ln w="12700">
            <a:solidFill>
              <a:srgbClr val="FFFFFF">
                <a:alpha val="0"/>
              </a:srgbClr>
            </a:solidFill>
            <a:prstDash val="solid"/>
          </a:ln>
        </p:spPr>
      </p:sp>
      <p:sp>
        <p:nvSpPr>
          <p:cNvPr id="7" name="Text 4"/>
          <p:cNvSpPr/>
          <p:nvPr/>
        </p:nvSpPr>
        <p:spPr>
          <a:xfrm>
            <a:off x="795528" y="2286000"/>
            <a:ext cx="3081528" cy="320040"/>
          </a:xfrm>
          <a:prstGeom prst="rect">
            <a:avLst/>
          </a:prstGeom>
          <a:noFill/>
          <a:ln/>
        </p:spPr>
        <p:txBody>
          <a:bodyPr wrap="square" lIns="0" tIns="0" rIns="0" bIns="0" rtlCol="0" anchor="t"/>
          <a:lstStyle/>
          <a:p>
            <a:pPr algn="l" indent="0" marL="0">
              <a:buNone/>
            </a:pPr>
            <a:r>
              <a:rPr lang="en-US" sz="1800" dirty="0">
                <a:solidFill>
                  <a:srgbClr val="545B57"/>
                </a:solidFill>
                <a:latin typeface="Fixel Text Regular" pitchFamily="34" charset="0"/>
                <a:ea typeface="Fixel Text Regular" pitchFamily="34" charset="-122"/>
                <a:cs typeface="Fixel Text Regular" pitchFamily="34" charset="-120"/>
              </a:rPr>
              <a:t>Today</a:t>
            </a:r>
            <a:endParaRPr lang="en-US" sz="1800" dirty="0"/>
          </a:p>
        </p:txBody>
      </p:sp>
      <p:sp>
        <p:nvSpPr>
          <p:cNvPr id="8" name="Text 5"/>
          <p:cNvSpPr/>
          <p:nvPr/>
        </p:nvSpPr>
        <p:spPr>
          <a:xfrm>
            <a:off x="795528" y="2770632"/>
            <a:ext cx="3081528" cy="457200"/>
          </a:xfrm>
          <a:prstGeom prst="rect">
            <a:avLst/>
          </a:prstGeom>
          <a:noFill/>
          <a:ln/>
        </p:spPr>
        <p:txBody>
          <a:bodyPr wrap="square" lIns="0" tIns="0" rIns="0" bIns="0" rtlCol="0" anchor="t"/>
          <a:lstStyle/>
          <a:p>
            <a:pPr algn="l" indent="0" marL="0">
              <a:buNone/>
            </a:pPr>
            <a:r>
              <a:rPr lang="en-US" sz="2900" dirty="0">
                <a:solidFill>
                  <a:srgbClr val="1D211F"/>
                </a:solidFill>
                <a:latin typeface="Fixel Display Semi Bold" pitchFamily="34" charset="0"/>
                <a:ea typeface="Fixel Display Semi Bold" pitchFamily="34" charset="-122"/>
                <a:cs typeface="Fixel Display Semi Bold" pitchFamily="34" charset="-120"/>
              </a:rPr>
              <a:t>Demo</a:t>
            </a:r>
            <a:endParaRPr lang="en-US" sz="2900" dirty="0"/>
          </a:p>
        </p:txBody>
      </p:sp>
      <p:sp>
        <p:nvSpPr>
          <p:cNvPr id="9" name="Text 6"/>
          <p:cNvSpPr/>
          <p:nvPr/>
        </p:nvSpPr>
        <p:spPr>
          <a:xfrm>
            <a:off x="795528" y="3410712"/>
            <a:ext cx="3081528" cy="822960"/>
          </a:xfrm>
          <a:prstGeom prst="rect">
            <a:avLst/>
          </a:prstGeom>
          <a:noFill/>
          <a:ln/>
        </p:spPr>
        <p:txBody>
          <a:bodyPr wrap="square" lIns="0" tIns="0" rIns="0" bIns="0" rtlCol="0" anchor="t"/>
          <a:lstStyle/>
          <a:p>
            <a:pPr algn="l" indent="0" marL="0">
              <a:buNone/>
            </a:pPr>
            <a:r>
              <a:rPr lang="en-US" sz="2000" dirty="0">
                <a:solidFill>
                  <a:srgbClr val="1D211F"/>
                </a:solidFill>
                <a:latin typeface="Fixel Text Regular" pitchFamily="34" charset="0"/>
                <a:ea typeface="Fixel Text Regular" pitchFamily="34" charset="-122"/>
                <a:cs typeface="Fixel Text Regular" pitchFamily="34" charset="-120"/>
              </a:rPr>
              <a:t>Review your shop-floor workflow.</a:t>
            </a:r>
            <a:endParaRPr lang="en-US" sz="2000" dirty="0"/>
          </a:p>
        </p:txBody>
      </p:sp>
      <p:sp>
        <p:nvSpPr>
          <p:cNvPr id="10" name="Shape 7"/>
          <p:cNvSpPr/>
          <p:nvPr/>
        </p:nvSpPr>
        <p:spPr>
          <a:xfrm>
            <a:off x="4315968" y="2057400"/>
            <a:ext cx="3538728" cy="2286000"/>
          </a:xfrm>
          <a:prstGeom prst="roundRect">
            <a:avLst>
              <a:gd name="adj" fmla="val 6400"/>
            </a:avLst>
          </a:prstGeom>
          <a:solidFill>
            <a:srgbClr val="FFFFFF"/>
          </a:solidFill>
          <a:ln w="12700">
            <a:solidFill>
              <a:srgbClr val="FFFFFF">
                <a:alpha val="0"/>
              </a:srgbClr>
            </a:solidFill>
            <a:prstDash val="solid"/>
          </a:ln>
        </p:spPr>
      </p:sp>
      <p:sp>
        <p:nvSpPr>
          <p:cNvPr id="11" name="Text 8"/>
          <p:cNvSpPr/>
          <p:nvPr/>
        </p:nvSpPr>
        <p:spPr>
          <a:xfrm>
            <a:off x="4544568" y="2286000"/>
            <a:ext cx="3081528" cy="320040"/>
          </a:xfrm>
          <a:prstGeom prst="rect">
            <a:avLst/>
          </a:prstGeom>
          <a:noFill/>
          <a:ln/>
        </p:spPr>
        <p:txBody>
          <a:bodyPr wrap="square" lIns="0" tIns="0" rIns="0" bIns="0" rtlCol="0" anchor="t"/>
          <a:lstStyle/>
          <a:p>
            <a:pPr algn="l" indent="0" marL="0">
              <a:buNone/>
            </a:pPr>
            <a:r>
              <a:rPr lang="en-US" sz="1800" dirty="0">
                <a:solidFill>
                  <a:srgbClr val="545B57"/>
                </a:solidFill>
                <a:latin typeface="Fixel Text Regular" pitchFamily="34" charset="0"/>
                <a:ea typeface="Fixel Text Regular" pitchFamily="34" charset="-122"/>
                <a:cs typeface="Fixel Text Regular" pitchFamily="34" charset="-120"/>
              </a:rPr>
              <a:t>Within 3 days</a:t>
            </a:r>
            <a:endParaRPr lang="en-US" sz="1800" dirty="0"/>
          </a:p>
        </p:txBody>
      </p:sp>
      <p:sp>
        <p:nvSpPr>
          <p:cNvPr id="12" name="Text 9"/>
          <p:cNvSpPr/>
          <p:nvPr/>
        </p:nvSpPr>
        <p:spPr>
          <a:xfrm>
            <a:off x="4544568" y="2770632"/>
            <a:ext cx="3081528" cy="457200"/>
          </a:xfrm>
          <a:prstGeom prst="rect">
            <a:avLst/>
          </a:prstGeom>
          <a:noFill/>
          <a:ln/>
        </p:spPr>
        <p:txBody>
          <a:bodyPr wrap="square" lIns="0" tIns="0" rIns="0" bIns="0" rtlCol="0" anchor="t"/>
          <a:lstStyle/>
          <a:p>
            <a:pPr algn="l" indent="0" marL="0">
              <a:buNone/>
            </a:pPr>
            <a:r>
              <a:rPr lang="en-US" sz="2900" dirty="0">
                <a:solidFill>
                  <a:srgbClr val="1D211F"/>
                </a:solidFill>
                <a:latin typeface="Fixel Display Semi Bold" pitchFamily="34" charset="0"/>
                <a:ea typeface="Fixel Display Semi Bold" pitchFamily="34" charset="-122"/>
                <a:cs typeface="Fixel Display Semi Bold" pitchFamily="34" charset="-120"/>
              </a:rPr>
              <a:t>Setup</a:t>
            </a:r>
            <a:endParaRPr lang="en-US" sz="2900" dirty="0"/>
          </a:p>
        </p:txBody>
      </p:sp>
      <p:sp>
        <p:nvSpPr>
          <p:cNvPr id="13" name="Text 10"/>
          <p:cNvSpPr/>
          <p:nvPr/>
        </p:nvSpPr>
        <p:spPr>
          <a:xfrm>
            <a:off x="4544568" y="3410712"/>
            <a:ext cx="3081528" cy="822960"/>
          </a:xfrm>
          <a:prstGeom prst="rect">
            <a:avLst/>
          </a:prstGeom>
          <a:noFill/>
          <a:ln/>
        </p:spPr>
        <p:txBody>
          <a:bodyPr wrap="square" lIns="0" tIns="0" rIns="0" bIns="0" rtlCol="0" anchor="t"/>
          <a:lstStyle/>
          <a:p>
            <a:pPr algn="l" indent="0" marL="0">
              <a:buNone/>
            </a:pPr>
            <a:r>
              <a:rPr lang="en-US" sz="2000" dirty="0">
                <a:solidFill>
                  <a:srgbClr val="1D211F"/>
                </a:solidFill>
                <a:latin typeface="Fixel Text Regular" pitchFamily="34" charset="0"/>
                <a:ea typeface="Fixel Text Regular" pitchFamily="34" charset="-122"/>
                <a:cs typeface="Fixel Text Regular" pitchFamily="34" charset="-120"/>
              </a:rPr>
              <a:t>Import data and agree on setup.</a:t>
            </a:r>
            <a:endParaRPr lang="en-US" sz="2000" dirty="0"/>
          </a:p>
        </p:txBody>
      </p:sp>
      <p:sp>
        <p:nvSpPr>
          <p:cNvPr id="14" name="Shape 11"/>
          <p:cNvSpPr/>
          <p:nvPr/>
        </p:nvSpPr>
        <p:spPr>
          <a:xfrm>
            <a:off x="8065008" y="2057400"/>
            <a:ext cx="3538728" cy="2286000"/>
          </a:xfrm>
          <a:prstGeom prst="roundRect">
            <a:avLst>
              <a:gd name="adj" fmla="val 6400"/>
            </a:avLst>
          </a:prstGeom>
          <a:solidFill>
            <a:srgbClr val="EEF4E2"/>
          </a:solidFill>
          <a:ln w="12700">
            <a:solidFill>
              <a:srgbClr val="EEF4E2">
                <a:alpha val="0"/>
              </a:srgbClr>
            </a:solidFill>
            <a:prstDash val="solid"/>
          </a:ln>
        </p:spPr>
      </p:sp>
      <p:sp>
        <p:nvSpPr>
          <p:cNvPr id="15" name="Text 12"/>
          <p:cNvSpPr/>
          <p:nvPr/>
        </p:nvSpPr>
        <p:spPr>
          <a:xfrm>
            <a:off x="8293608" y="2286000"/>
            <a:ext cx="3081528" cy="320040"/>
          </a:xfrm>
          <a:prstGeom prst="rect">
            <a:avLst/>
          </a:prstGeom>
          <a:noFill/>
          <a:ln/>
        </p:spPr>
        <p:txBody>
          <a:bodyPr wrap="square" lIns="0" tIns="0" rIns="0" bIns="0" rtlCol="0" anchor="t"/>
          <a:lstStyle/>
          <a:p>
            <a:pPr algn="l" indent="0" marL="0">
              <a:buNone/>
            </a:pPr>
            <a:r>
              <a:rPr lang="en-US" sz="1800" dirty="0">
                <a:solidFill>
                  <a:srgbClr val="545B57"/>
                </a:solidFill>
                <a:latin typeface="Fixel Text Regular" pitchFamily="34" charset="0"/>
                <a:ea typeface="Fixel Text Regular" pitchFamily="34" charset="-122"/>
                <a:cs typeface="Fixel Text Regular" pitchFamily="34" charset="-120"/>
              </a:rPr>
              <a:t>In 30 days</a:t>
            </a:r>
            <a:endParaRPr lang="en-US" sz="1800" dirty="0"/>
          </a:p>
        </p:txBody>
      </p:sp>
      <p:sp>
        <p:nvSpPr>
          <p:cNvPr id="16" name="Text 13"/>
          <p:cNvSpPr/>
          <p:nvPr/>
        </p:nvSpPr>
        <p:spPr>
          <a:xfrm>
            <a:off x="8293608" y="2770632"/>
            <a:ext cx="3081528" cy="457200"/>
          </a:xfrm>
          <a:prstGeom prst="rect">
            <a:avLst/>
          </a:prstGeom>
          <a:noFill/>
          <a:ln/>
        </p:spPr>
        <p:txBody>
          <a:bodyPr wrap="square" lIns="0" tIns="0" rIns="0" bIns="0" rtlCol="0" anchor="t"/>
          <a:lstStyle/>
          <a:p>
            <a:pPr algn="l" indent="0" marL="0">
              <a:buNone/>
            </a:pPr>
            <a:r>
              <a:rPr lang="en-US" sz="2900" dirty="0">
                <a:solidFill>
                  <a:srgbClr val="1D211F"/>
                </a:solidFill>
                <a:latin typeface="Fixel Display Semi Bold" pitchFamily="34" charset="0"/>
                <a:ea typeface="Fixel Display Semi Bold" pitchFamily="34" charset="-122"/>
                <a:cs typeface="Fixel Display Semi Bold" pitchFamily="34" charset="-120"/>
              </a:rPr>
              <a:t>Trial month</a:t>
            </a:r>
            <a:endParaRPr lang="en-US" sz="2900" dirty="0"/>
          </a:p>
        </p:txBody>
      </p:sp>
      <p:sp>
        <p:nvSpPr>
          <p:cNvPr id="17" name="Text 14"/>
          <p:cNvSpPr/>
          <p:nvPr/>
        </p:nvSpPr>
        <p:spPr>
          <a:xfrm>
            <a:off x="8293608" y="3410712"/>
            <a:ext cx="3081528" cy="822960"/>
          </a:xfrm>
          <a:prstGeom prst="rect">
            <a:avLst/>
          </a:prstGeom>
          <a:noFill/>
          <a:ln/>
        </p:spPr>
        <p:txBody>
          <a:bodyPr wrap="square" lIns="0" tIns="0" rIns="0" bIns="0" rtlCol="0" anchor="t"/>
          <a:lstStyle/>
          <a:p>
            <a:pPr algn="l" indent="0" marL="0">
              <a:buNone/>
            </a:pPr>
            <a:r>
              <a:rPr lang="en-US" sz="2000" dirty="0">
                <a:solidFill>
                  <a:srgbClr val="1D211F"/>
                </a:solidFill>
                <a:latin typeface="Fixel Text Regular" pitchFamily="34" charset="0"/>
                <a:ea typeface="Fixel Text Regular" pitchFamily="34" charset="-122"/>
                <a:cs typeface="Fixel Text Regular" pitchFamily="34" charset="-120"/>
              </a:rPr>
              <a:t>Use the modules agreed for your pilot.</a:t>
            </a:r>
            <a:endParaRPr lang="en-US" sz="2000" dirty="0"/>
          </a:p>
        </p:txBody>
      </p:sp>
      <p:sp>
        <p:nvSpPr>
          <p:cNvPr id="18" name="Text 15"/>
          <p:cNvSpPr/>
          <p:nvPr/>
        </p:nvSpPr>
        <p:spPr>
          <a:xfrm>
            <a:off x="804672" y="4572000"/>
            <a:ext cx="10515600" cy="411480"/>
          </a:xfrm>
          <a:prstGeom prst="rect">
            <a:avLst/>
          </a:prstGeom>
          <a:noFill/>
          <a:ln/>
        </p:spPr>
        <p:txBody>
          <a:bodyPr wrap="square" lIns="0" tIns="0" rIns="0" bIns="0" rtlCol="0" anchor="t"/>
          <a:lstStyle/>
          <a:p>
            <a:pPr algn="l" indent="0" marL="0">
              <a:buNone/>
            </a:pPr>
            <a:r>
              <a:rPr lang="en-US" sz="2700" dirty="0">
                <a:solidFill>
                  <a:srgbClr val="1D211F"/>
                </a:solidFill>
                <a:latin typeface="Fixel Display Semi Bold" pitchFamily="34" charset="0"/>
                <a:ea typeface="Fixel Display Semi Bold" pitchFamily="34" charset="-122"/>
                <a:cs typeface="Fixel Display Semi Bold" pitchFamily="34" charset="-120"/>
              </a:rPr>
              <a:t>Launch within 3 days</a:t>
            </a:r>
            <a:endParaRPr lang="en-US" sz="2700" dirty="0"/>
          </a:p>
        </p:txBody>
      </p:sp>
      <p:sp>
        <p:nvSpPr>
          <p:cNvPr id="19" name="Text 16"/>
          <p:cNvSpPr/>
          <p:nvPr/>
        </p:nvSpPr>
        <p:spPr>
          <a:xfrm>
            <a:off x="804672" y="5084064"/>
            <a:ext cx="10515600" cy="960120"/>
          </a:xfrm>
          <a:prstGeom prst="rect">
            <a:avLst/>
          </a:prstGeom>
          <a:noFill/>
          <a:ln/>
        </p:spPr>
        <p:txBody>
          <a:bodyPr wrap="square" lIns="0" tIns="0" rIns="0" bIns="0" rtlCol="0" anchor="t"/>
          <a:lstStyle/>
          <a:p>
            <a:pPr algn="l" indent="0" marL="0">
              <a:buNone/>
            </a:pPr>
            <a:r>
              <a:rPr lang="en-US" sz="2000" dirty="0">
                <a:solidFill>
                  <a:srgbClr val="1D211F"/>
                </a:solidFill>
                <a:latin typeface="Fixel Text Regular" pitchFamily="34" charset="0"/>
                <a:ea typeface="Fixel Text Regular" pitchFamily="34" charset="-122"/>
                <a:cs typeface="Fixel Text Regular" pitchFamily="34" charset="-120"/>
              </a:rPr>
              <a:t>For teams of up to 100 people, after we receive all required data. Appoint one person on your side to prepare the data and approve setup.</a:t>
            </a:r>
            <a:endParaRPr lang="en-US" sz="2000" dirty="0"/>
          </a:p>
        </p:txBody>
      </p:sp>
      <p:sp>
        <p:nvSpPr>
          <p:cNvPr id="20" name="Text 17"/>
          <p:cNvSpPr/>
          <p:nvPr/>
        </p:nvSpPr>
        <p:spPr>
          <a:xfrm>
            <a:off x="804672" y="6272784"/>
            <a:ext cx="6675120" cy="274320"/>
          </a:xfrm>
          <a:prstGeom prst="rect">
            <a:avLst/>
          </a:prstGeom>
          <a:noFill/>
          <a:ln/>
        </p:spPr>
        <p:txBody>
          <a:bodyPr wrap="square" lIns="0" tIns="0" rIns="0" bIns="0" rtlCol="0" anchor="t"/>
          <a:lstStyle/>
          <a:p>
            <a:pPr algn="l" indent="0" marL="0">
              <a:buNone/>
            </a:pPr>
            <a:r>
              <a:rPr lang="en-US" sz="1700" dirty="0">
                <a:solidFill>
                  <a:srgbClr val="1D211F"/>
                </a:solidFill>
                <a:latin typeface="Fixel Text Semi Bold" pitchFamily="34" charset="0"/>
                <a:ea typeface="Fixel Text Semi Bold" pitchFamily="34" charset="-122"/>
                <a:cs typeface="Fixel Text Semi Bold" pitchFamily="34" charset="-120"/>
              </a:rPr>
              <a:t>We respond around the clock, 24/7.</a:t>
            </a:r>
            <a:endParaRPr lang="en-US" sz="1700" dirty="0"/>
          </a:p>
        </p:txBody>
      </p:sp>
      <p:sp>
        <p:nvSpPr>
          <p:cNvPr id="21" name="Text 18">
            <a:hlinkClick r:id="rId3" tooltip=""/>
          </p:cNvPr>
          <p:cNvSpPr/>
          <p:nvPr/>
        </p:nvSpPr>
        <p:spPr>
          <a:xfrm>
            <a:off x="8138160" y="6272784"/>
            <a:ext cx="3108960" cy="274320"/>
          </a:xfrm>
          <a:prstGeom prst="rect">
            <a:avLst/>
          </a:prstGeom>
          <a:noFill/>
          <a:ln/>
        </p:spPr>
        <p:txBody>
          <a:bodyPr wrap="square" lIns="0" tIns="0" rIns="0" bIns="0" rtlCol="0" anchor="t"/>
          <a:lstStyle/>
          <a:p>
            <a:pPr algn="r" indent="0" marL="0">
              <a:buNone/>
            </a:pPr>
            <a:r>
              <a:rPr lang="en-US" sz="1700" u="sng" dirty="0">
                <a:solidFill>
                  <a:srgbClr val="1D211F"/>
                </a:solidFill>
                <a:latin typeface="Fixel Text Regular" pitchFamily="34" charset="0"/>
                <a:ea typeface="Fixel Text Regular" pitchFamily="34" charset="-122"/>
                <a:cs typeface="Fixel Text Regular" pitchFamily="34" charset="-120"/>
                <a:hlinkClick r:id="rId3" invalidUrl="" action="" tgtFrame="" tooltip="" history="1" highlightClick="0" endSnd="0">
                  <a:extLst>
                    <a:ext uri="{A12FA001-AC4F-418D-AE19-62706E023703}">
                      <ahyp:hlinkClr xmlns:ahyp="http://schemas.microsoft.com/office/drawing/2018/hyperlinkcolor" val="tx"/>
                    </a:ext>
                  </a:extLst>
                </a:hlinkClick>
              </a:rPr>
              <a:t>support@vakhta.xyz</a:t>
            </a:r>
            <a:endParaRPr lang="en-US" sz="1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1141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2064" y="320040"/>
            <a:ext cx="1508760" cy="317297"/>
          </a:xfrm>
          <a:prstGeom prst="rect">
            <a:avLst/>
          </a:prstGeom>
        </p:spPr>
      </p:pic>
      <p:sp>
        <p:nvSpPr>
          <p:cNvPr id="3" name="Text 0">
            <a:hlinkClick r:id="rId2" tooltip=""/>
          </p:cNvPr>
          <p:cNvSpPr/>
          <p:nvPr/>
        </p:nvSpPr>
        <p:spPr>
          <a:xfrm>
            <a:off x="10241280" y="365760"/>
            <a:ext cx="1417320" cy="228600"/>
          </a:xfrm>
          <a:prstGeom prst="rect">
            <a:avLst/>
          </a:prstGeom>
          <a:noFill/>
          <a:ln/>
        </p:spPr>
        <p:txBody>
          <a:bodyPr wrap="square" lIns="0" tIns="0" rIns="0" bIns="0" rtlCol="0" anchor="t"/>
          <a:lstStyle/>
          <a:p>
            <a:pPr algn="r" indent="0" marL="0">
              <a:buNone/>
            </a:pPr>
            <a:r>
              <a:rPr lang="en-US" sz="1100" u="sng" dirty="0">
                <a:solidFill>
                  <a:srgbClr val="FFFFFF"/>
                </a:solidFill>
                <a:latin typeface="Fixel Text Regular" pitchFamily="34" charset="0"/>
                <a:ea typeface="Fixel Text Regular" pitchFamily="34" charset="-122"/>
                <a:cs typeface="Fixel Text Regular" pitchFamily="34" charset="-120"/>
                <a:hlinkClick r:id="rId2" invalidUrl="" action="" tgtFrame="" tooltip="" history="1" highlightClick="0" endSnd="0">
                  <a:extLst>
                    <a:ext uri="{A12FA001-AC4F-418D-AE19-62706E023703}">
                      <ahyp:hlinkClr xmlns:ahyp="http://schemas.microsoft.com/office/drawing/2018/hyperlinkcolor" val="tx"/>
                    </a:ext>
                  </a:extLst>
                </a:hlinkClick>
              </a:rPr>
              <a:t>vakhta.xyz</a:t>
            </a:r>
            <a:endParaRPr lang="en-US" sz="1100" dirty="0"/>
          </a:p>
        </p:txBody>
      </p:sp>
      <p:sp>
        <p:nvSpPr>
          <p:cNvPr id="4" name="Text 1"/>
          <p:cNvSpPr/>
          <p:nvPr/>
        </p:nvSpPr>
        <p:spPr>
          <a:xfrm>
            <a:off x="10698480" y="6537960"/>
            <a:ext cx="960120" cy="182880"/>
          </a:xfrm>
          <a:prstGeom prst="rect">
            <a:avLst/>
          </a:prstGeom>
          <a:noFill/>
          <a:ln/>
        </p:spPr>
        <p:txBody>
          <a:bodyPr wrap="square" lIns="0" tIns="0" rIns="0" bIns="0" rtlCol="0" anchor="t"/>
          <a:lstStyle/>
          <a:p>
            <a:pPr algn="r" indent="0" marL="0">
              <a:buNone/>
            </a:pPr>
            <a:r>
              <a:rPr lang="en-US" sz="1000" dirty="0">
                <a:solidFill>
                  <a:srgbClr val="FFFFFF"/>
                </a:solidFill>
                <a:latin typeface="Fixel Text Regular" pitchFamily="34" charset="0"/>
                <a:ea typeface="Fixel Text Regular" pitchFamily="34" charset="-122"/>
                <a:cs typeface="Fixel Text Regular" pitchFamily="34" charset="-120"/>
              </a:rPr>
              <a:t>20 / 20</a:t>
            </a:r>
            <a:endParaRPr lang="en-US" sz="1000" dirty="0"/>
          </a:p>
        </p:txBody>
      </p:sp>
      <p:sp>
        <p:nvSpPr>
          <p:cNvPr id="5" name="Text 2"/>
          <p:cNvSpPr/>
          <p:nvPr/>
        </p:nvSpPr>
        <p:spPr>
          <a:xfrm>
            <a:off x="640080" y="1417320"/>
            <a:ext cx="10515600" cy="2057400"/>
          </a:xfrm>
          <a:prstGeom prst="rect">
            <a:avLst/>
          </a:prstGeom>
          <a:noFill/>
          <a:ln/>
        </p:spPr>
        <p:txBody>
          <a:bodyPr wrap="square" lIns="0" tIns="0" rIns="0" bIns="0" rtlCol="0" anchor="t"/>
          <a:lstStyle/>
          <a:p>
            <a:pPr algn="l" indent="0" marL="0">
              <a:buNone/>
            </a:pPr>
            <a:r>
              <a:rPr lang="en-US" sz="4800" dirty="0">
                <a:solidFill>
                  <a:srgbClr val="FFFFFF"/>
                </a:solidFill>
                <a:latin typeface="Fixel Display Semi Bold" pitchFamily="34" charset="0"/>
                <a:ea typeface="Fixel Display Semi Bold" pitchFamily="34" charset="-122"/>
                <a:cs typeface="Fixel Display Semi Bold" pitchFamily="34" charset="-120"/>
              </a:rPr>
              <a:t>See Vakhta with your workflow in 30 minutes</a:t>
            </a:r>
            <a:endParaRPr lang="en-US" sz="4800" dirty="0"/>
          </a:p>
        </p:txBody>
      </p:sp>
      <p:sp>
        <p:nvSpPr>
          <p:cNvPr id="6" name="Text 3"/>
          <p:cNvSpPr/>
          <p:nvPr/>
        </p:nvSpPr>
        <p:spPr>
          <a:xfrm>
            <a:off x="667512" y="3657600"/>
            <a:ext cx="9875520" cy="640080"/>
          </a:xfrm>
          <a:prstGeom prst="rect">
            <a:avLst/>
          </a:prstGeom>
          <a:noFill/>
          <a:ln/>
        </p:spPr>
        <p:txBody>
          <a:bodyPr wrap="square" lIns="0" tIns="0" rIns="0" bIns="0" rtlCol="0" anchor="t"/>
          <a:lstStyle/>
          <a:p>
            <a:pPr algn="l" indent="0" marL="0">
              <a:buNone/>
            </a:pPr>
            <a:r>
              <a:rPr lang="en-US" sz="2500" dirty="0">
                <a:solidFill>
                  <a:srgbClr val="FFFFFF"/>
                </a:solidFill>
                <a:latin typeface="Fixel Text Regular" pitchFamily="34" charset="0"/>
                <a:ea typeface="Fixel Text Regular" pitchFamily="34" charset="-122"/>
                <a:cs typeface="Fixel Text Regular" pitchFamily="34" charset="-120"/>
              </a:rPr>
              <a:t>Discuss your process and the next step</a:t>
            </a:r>
            <a:endParaRPr lang="en-US" sz="2500" dirty="0"/>
          </a:p>
        </p:txBody>
      </p:sp>
      <p:sp>
        <p:nvSpPr>
          <p:cNvPr id="7" name="Shape 4"/>
          <p:cNvSpPr/>
          <p:nvPr/>
        </p:nvSpPr>
        <p:spPr>
          <a:xfrm>
            <a:off x="658368" y="4736592"/>
            <a:ext cx="5303520" cy="758952"/>
          </a:xfrm>
          <a:prstGeom prst="roundRect">
            <a:avLst>
              <a:gd name="adj" fmla="val 19277"/>
            </a:avLst>
          </a:prstGeom>
          <a:solidFill>
            <a:srgbClr val="C8F169"/>
          </a:solidFill>
          <a:ln w="12700">
            <a:solidFill>
              <a:srgbClr val="C8F169">
                <a:alpha val="0"/>
              </a:srgbClr>
            </a:solidFill>
            <a:prstDash val="solid"/>
          </a:ln>
        </p:spPr>
      </p:sp>
      <p:sp>
        <p:nvSpPr>
          <p:cNvPr id="8" name="Text 5">
            <a:hlinkClick r:id="rId3" tooltip=""/>
          </p:cNvPr>
          <p:cNvSpPr/>
          <p:nvPr/>
        </p:nvSpPr>
        <p:spPr>
          <a:xfrm>
            <a:off x="950976" y="4919472"/>
            <a:ext cx="4663440" cy="365760"/>
          </a:xfrm>
          <a:prstGeom prst="rect">
            <a:avLst/>
          </a:prstGeom>
          <a:noFill/>
          <a:ln/>
        </p:spPr>
        <p:txBody>
          <a:bodyPr wrap="square" lIns="0" tIns="0" rIns="0" bIns="0" rtlCol="0" anchor="t"/>
          <a:lstStyle/>
          <a:p>
            <a:pPr algn="l" indent="0" marL="0">
              <a:buNone/>
            </a:pPr>
            <a:r>
              <a:rPr lang="en-US" sz="2800" u="sng" dirty="0">
                <a:solidFill>
                  <a:srgbClr val="111412"/>
                </a:solidFill>
                <a:latin typeface="Fixel Text Semi Bold" pitchFamily="34" charset="0"/>
                <a:ea typeface="Fixel Text Semi Bold" pitchFamily="34" charset="-122"/>
                <a:cs typeface="Fixel Text Semi 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cal.com/vakhta/demo</a:t>
            </a:r>
            <a:endParaRPr lang="en-US" sz="2800" dirty="0"/>
          </a:p>
        </p:txBody>
      </p:sp>
      <p:sp>
        <p:nvSpPr>
          <p:cNvPr id="9" name="Text 6">
            <a:hlinkClick r:id="rId4" tooltip=""/>
          </p:cNvPr>
          <p:cNvSpPr/>
          <p:nvPr/>
        </p:nvSpPr>
        <p:spPr>
          <a:xfrm>
            <a:off x="6693408" y="4946904"/>
            <a:ext cx="4389120" cy="420624"/>
          </a:xfrm>
          <a:prstGeom prst="rect">
            <a:avLst/>
          </a:prstGeom>
          <a:noFill/>
          <a:ln/>
        </p:spPr>
        <p:txBody>
          <a:bodyPr wrap="square" lIns="0" tIns="0" rIns="0" bIns="0" rtlCol="0" anchor="t"/>
          <a:lstStyle/>
          <a:p>
            <a:pPr algn="l" indent="0" marL="0">
              <a:buNone/>
            </a:pPr>
            <a:r>
              <a:rPr lang="en-US" sz="2900" u="sng" dirty="0">
                <a:solidFill>
                  <a:srgbClr val="FFFFFF"/>
                </a:solidFill>
                <a:latin typeface="Fixel Text Semi Bold" pitchFamily="34" charset="0"/>
                <a:ea typeface="Fixel Text Semi Bold" pitchFamily="34" charset="-122"/>
                <a:cs typeface="Fixel Text Semi Bold" pitchFamily="34" charset="-120"/>
                <a:hlinkClick r:id="rId4" invalidUrl="" action="" tgtFrame="" tooltip="" history="1" highlightClick="0" endSnd="0">
                  <a:extLst>
                    <a:ext uri="{A12FA001-AC4F-418D-AE19-62706E023703}">
                      <ahyp:hlinkClr xmlns:ahyp="http://schemas.microsoft.com/office/drawing/2018/hyperlinkcolor" val="tx"/>
                    </a:ext>
                  </a:extLst>
                </a:hlinkClick>
              </a:rPr>
              <a:t>sales@vakhta.xyz</a:t>
            </a:r>
            <a:endParaRPr lang="en-US" sz="2900" dirty="0"/>
          </a:p>
        </p:txBody>
      </p:sp>
      <p:sp>
        <p:nvSpPr>
          <p:cNvPr id="10" name="Text 7">
            <a:hlinkClick r:id="rId5" tooltip=""/>
          </p:cNvPr>
          <p:cNvSpPr/>
          <p:nvPr/>
        </p:nvSpPr>
        <p:spPr>
          <a:xfrm>
            <a:off x="676656" y="5897880"/>
            <a:ext cx="5029200" cy="365760"/>
          </a:xfrm>
          <a:prstGeom prst="rect">
            <a:avLst/>
          </a:prstGeom>
          <a:noFill/>
          <a:ln/>
        </p:spPr>
        <p:txBody>
          <a:bodyPr wrap="square" lIns="0" tIns="0" rIns="0" bIns="0" rtlCol="0" anchor="t"/>
          <a:lstStyle/>
          <a:p>
            <a:pPr algn="l" indent="0" marL="0">
              <a:buNone/>
            </a:pPr>
            <a:r>
              <a:rPr lang="en-US" sz="2200" u="sng" dirty="0">
                <a:solidFill>
                  <a:srgbClr val="FFFFFF"/>
                </a:solidFill>
                <a:latin typeface="Fixel Text Regular" pitchFamily="34" charset="0"/>
                <a:ea typeface="Fixel Text Regular" pitchFamily="34" charset="-122"/>
                <a:cs typeface="Fixel Text Regular" pitchFamily="34" charset="-120"/>
                <a:hlinkClick r:id="rId5" invalidUrl="" action="" tgtFrame="" tooltip="" history="1" highlightClick="0" endSnd="0">
                  <a:extLst>
                    <a:ext uri="{A12FA001-AC4F-418D-AE19-62706E023703}">
                      <ahyp:hlinkClr xmlns:ahyp="http://schemas.microsoft.com/office/drawing/2018/hyperlinkcolor" val="tx"/>
                    </a:ext>
                  </a:extLst>
                </a:hlinkClick>
              </a:rPr>
              <a:t>vakhta.xyz</a:t>
            </a:r>
            <a:endParaRPr lang="en-US" sz="2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Fixel Display Semi Bold"/>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Fixel Text Regula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Vakhta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Vakhta — Time records and an organized shift</dc:title>
  <dc:subject>Track time and attendance, hand over with photo checklists and maintain equipment. Schedules, skills and salary records support daily manufacturing work.</dc:subject>
  <dc:creator>Vakhta</dc:creator>
  <cp:lastModifiedBy>Vakhta</cp:lastModifiedBy>
  <cp:revision>1</cp:revision>
  <dcterms:created xsi:type="dcterms:W3CDTF">2026-10-26T08:44:48Z</dcterms:created>
  <dcterms:modified xsi:type="dcterms:W3CDTF">2026-10-26T08:44:48Z</dcterms:modified>
</cp:coreProperties>
</file>