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0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embeddedFontLst>
    <p:embeddedFont>
      <p:font typeface="Fixel Text Regular"/>
      <p:regular r:id="rIdVakhtaFont1"/>
    </p:embeddedFont>
    <p:embeddedFont>
      <p:font typeface="Fixel Text Semi Bold"/>
      <p:regular r:id="rIdVakhtaFont2"/>
    </p:embeddedFont>
    <p:embeddedFont>
      <p:font typeface="Fixel Display Semi Bold"/>
      <p:regular r:id="rIdVakhtaFont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VakhtaFont1" Type="http://schemas.openxmlformats.org/officeDocument/2006/relationships/font" Target="fonts/font1.fntdata"/><Relationship Id="rIdVakhtaFont2" Type="http://schemas.openxmlformats.org/officeDocument/2006/relationships/font" Target="fonts/font2.fntdata"/><Relationship Id="rIdVakhtaFont3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Vakhta (Вахта) помогает вести ежедневную работу производства: заказы и этапы, выпуск и качество, график и навыки, учёт времени, ТО и зарплаты. Сотрудники используют Telegram, руководители — веб-панель.
Footage: Pexels 3195703.
https://vakhta.xyz/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Кто уже работает на смене?
Оперативная смена
Записывайте приход, состояния работы и завершение смены. Мастер видит текущий статус, историю и переводы между местами работы.
Найдите сотрудника и просмотрите состояние и записанное время.
Мастер выполняет разрешённое действие с комментарием или оформляет перевод.
Без обязательного чек-листа завершите смену в Telegram; с ним — после отчёта через выходной QR.
Меньше поиска по сообщениям, больше контекста для решения.
https://vakhta.xyz/ru/features/operations/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Следующая смена принимает конкретное состояние зоны
Чеклисты
Для смены с обязательным чек-листом сотрудник готовит зону, заполняет пункты и добавляет фото. Мастер проверяет материалы, следующий сотрудник принимает зону.
Сотрудник проходит чек-лист своей должности и отправляет фото.
Мастер одобряет отчёт или оставляет конкретное замечание.
Следующая смена просматривает передачу и фиксирует приёмку.
Состояние зоны, замечания и решения сохраняются вместе между сменами.
https://vakhta.xyz/ru/features/handover/
Конструктор чек-листов
Создавайте проверки для должностей: пункты, обязательные фото и правила снимков. Версии сохраняют контекст старых отчётов.
Определите, что проверить и сфотографировать.
Привяжите чек-лист к должности.
Сотрудник проходит его пошагово в боте.
Стандарты становятся конкретными действиями.
https://vakhta.xyz/ru/features/checklists/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ТО выполнено. Кто принимает результат?
Оборудование и ТО
Приближается плановое ТО или оборудованию нужна аварийная работа. Назначьте исполнителя, дайте инструкцию и проверьте результат перед возвратом в работу.
Добавьте оборудование, инструкции и опубликуйте план ТО.
Назначьте плановую или аварийную работу, исполнителя и материалы.
Механик записывает результат через Telegram.
Ответственный проверяет выполнение и решает, возвращать ли оборудование в работу.
Дата следующего обслуживания и исполнитель известны заранее. Запись механика не заменяет решения ответственного лица.
https://vakhta.xyz/ru/features/maintenance/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Линия остановилась. Кто уже реагирует?
Простои и инциденты
Сотрудник сообщает о препятствии через бот. Мастер видит причину, время, статус и историю реакции.
Сотрудник выбирает причину и добавляет описание или фото.
Ответственный получает уведомление; просрочки эскалируются по правилам.
Мастер фиксирует реакцию и результат.
Понятно, кто реагирует и что уже сделано. Повторные причины остаются в истории.
https://vakhta.xyz/ru/features/incidents/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Сотрудник не выходит на завтрашнюю смену
График
В смене появилось открытое место. Проверьте доступность, навыки и покрытие, предложите работу и выберите человека для плана.
Выберите план, период и зону; проверьте отсутствия.
Просмотрите потребность, доступность и подготовку кандидатов.
Отправьте предложение и примите решение о составе.
Опубликуйте изменения плана и сообщите сотрудникам.
Руководитель видит основания замены до начала работы. План не является записью явки, а подбор не выдаёт разрешения на работу.
https://vakhta.xyz/ru/features/schedule/
Заявки
Сотрудник подаёт обращение в Telegram: от отсутствия или замены до коррекции, апелляции или предложения. Ответственный записывает решение; влияние на график зависит от типа.
Сотрудник указывает тип, период и причину.
Ответственный рассматривает запрос и записывает решение.
История показывает, кто и когда согласовал заявку.
Согласования не теряются в личных чатах.
https://vakhta.xyz/ru/features/requests/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Кого подготовили для этой работы?
Навыки
Сотрудник отсутствует, а линии нужен человек с подходящей подготовкой. Просмотрите уровень, срок действия навыка и покрытие подразделения.
Определите навыки и требования должностей.
Проверьте уровень, срок действия и покрытие подразделения.
После работы рассмотрите запрос на подтверждение навыка с его основаниями.
Руководитель выбирает сотрудника и проверяет разрешения на работу.
Руководитель видит основание для выбора человека. Совпадение навыков не даёт доступа и не заменяет разрешения на работу.
https://vakhta.xyz/ru/features/skills/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Другой зоне нужен человек
Переводы во время смены
В 10:30 на другой зоне нужен сотрудник. Мастер согласовывает перевод с причиной, а записанное время остаётся за местом выполнения работы.
Выберите сотрудника, подразделение и зону в пределах площадки.
Завершите активное производственное участие, если оно есть, и укажите причину перевода.
Уполномоченный мастер подтверждает действие или согласовывает заявку сотрудника.
Просмотрите связанные части смены и выполните требования нового места.
Можно восстановить, где и когда работал человек. Перевод во время смены не меняет постоянного кадрового назначения.
https://vakhta.xyz/ru/features/transfers/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Нужные действия — в знакомом Telegram
Telegram по специальности
Настраивайте доступные функции под работу сотрудника. Механик, уборщик, экономист и руководитель цеха получают подходящий набор действий.
Выберите специализацию и доступные функции.
Проверьте вид бота в контекстном предпросмотре.
Сотрудник использует разрешённые действия в том же Telegram-боте.
Сотруднику не нужно искать свои действия среди чужих задач. Права доступа и условия каждого действия остаются обязательными.
https://vakhta.xyz/ru/features/telegram/
Сообщения
Выберите сотрудников по подразделению или бригаде и отправьте каждому личное сообщение в Telegram с файлами или анкетой. Оно дойдёт и до ночной смены.
Найдите получателей по сотруднику или подразделению.
Добавьте текст, вложения или вопросы.
Проверьте отправление в соответствующем списке.
Рабочая информация приходит через привычный сотруднику канал.
https://vakhta.xyz/ru/features/communications/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 замечания к фото есть конкретное основание
Проверка фото
Мастер обводит предметы на фото из отчёта об уборке и отмечает нарушения, а ИИ только подсказывает. Сохранённые проверки решают споры фактами.
Найдите фото по периоду или результату проверки.
Изучите материал и записанные замечания.
Используйте его для последовательного разбора качества.
Общий контекст для проверки чистоты. Ответственное решение остаётся за мастером.
https://vakhta.xyz/ru/features/photos/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Сотрудник видит, откуда берутся баллы
Бонус
Каждый одобренный мастером чек-лист даёт сотруднику балл. История баллов и замечаний видна в панели и Telegram, поэтому основание премии понятно всем.
Мастер проверяет отчёт и записывает решение.
Сотрудник смотрит свои баллы в Telegram.
Руководитель видит итоги и историю за месяц.
Прозрачные основания для обсуждения вклада сотрудника. Учёт баллов не является расчётом зарплаты.
https://vakhta.xyz/ru/features/bonus/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 ставки и часов к сумме и остатку
Зарплаты
В конце месяца сверьте ставку, записанное время и начисления. Сумму к выплате вносит бухгалтер; отдельная запись сохраняет фактическую выплату.
Утвердите правила, ставку, доплаты и дату их действия.
Проверьте записанное время и неполные данные расчёта.
С нужными правами внесите сумму к выплате, определённую бухгалтером.
Запишите фактическую выплату или исправление и просмотрите остаток.
Меньше ручной сверки табеля с выплатами. Vakhta не переводит деньги, не рассчитывает налоги и не заменяет бухгалтерию.
https://vakhta.xyz/ru/features/payroll/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отчёте есть расхождение. Где основание?
Отчёты
Найдите отклонение за период и откройте записи подразделения, сотрудника или смены. Отсутствующие данные нужно уточнить.
Выберите период и доступную область.
Просмотрите потери, людей, деньги или полноту данных.
Откройте детализацию и проверьте основания.
Используйте доступный экспорт для разбора.
Решение опирается на записи. Производственный выпуск и качество ведутся в отдельном модуле; отчёт времени не измеряет OEE.
https://vakhta.xyz/ru/features/reports/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Кто изменил запись и почему?
Аудит
Журнал фиксирует действия в панели и боте: автора, время, причину и значения до и после. Спорную ситуацию восстанавливают по записям, а не по памяти.
Отфильтруйте действие или объект.
Откройте детали записи.
Сравните значения до и после изменения.
Прослеживаемость для внутреннего контроля и разбора спорных ситуаций.
https://vakhta.xyz/ru/features/audit/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Начните со своей структуры и списка людей
Импорт данных
Подготовьте структуру организации и список сотрудников без повторного ввода каждой строки. Импорт показывает результат до сохранения.
Загрузите файл для одной площадки и выберите дату действия.
Сопоставьте колонки, проверьте структуру и исправьте ошибки.
Подтвердите проверенный импорт.
Начало работы с готовой таблицы. Это импорт структуры и персонала, а не истории табелей, зарплат или автоматическая синхронизация с ERP.
https://vakhta.xyz/ru/features/imports/
Сотрудники и настройки
Опишите площадки, подразделения, зоны и должности, импортируйте сотрудников и выдайте роли с границами доступа. Каждый видит лишь свою часть производства.
Добавьте сотрудников или импортируйте список.
Настройте структуру и соответствующие роли.
Привяжите Telegram и подключите терминалы.
Единая структура для графика, явки и операционных процессов.
https://vakhta.xyz/ru/features/administration/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Незнакомое действие не останавливает работу
Центр обучения
Инструкции, пошаговые сценарии и история обновлений доступны в панели. Центр обучения показывает материалы для вашей роли и возможностей.
Найдите инструкцию к нужной задаче.
Откройте доступный пошаговый сценарий.
Самостоятельно выбирайте записи и подтверждайте рабочие изменения.
Подсказка ведёт к следующему шагу. Завершение обучения фиксирует учебный прогресс и не выполняет рабочие действия вместо вас.
https://vakhta.xyz/ru/features/learning/
Справка с AI
Откройте справочного помощника в панели: готовые ответы на частые вопросы и объяснения процедур на основе документации.
Откройте помощника рядом с задачей; на телефоне — через боковое меню.
Выберите готовый ответ или задайте вопрос к документации.
Используйте объяснение и выполните нужные действия самостоятельно.
AI объясняет процедуры, а не просматривает записи компании и не меняет данные. Генерация ответов требует настроенного AI-сервиса.
https://vakhta.xyz/ru/features/support/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 заказа до принятого выпуска
Производство
Смотрите, на каком этапе заказ и что требует решения. Записывайте работу людей, результат этапа, брак и количество на проверке.
Сохраните заказ клиента и передайте выбранные позиции в производство.
Определите маршрут и этапы для работы подразделений.
Запишите фактическое участие сотрудников на этапе.
Зафиксируйте годный выпуск, брак и количество на проверке.
Примите решение по качеству или назначьте связанную переделку.
Руководитель видит движение заказа и основания решений. Выпуск одного этапа ещё не означает выполнение всего заказа.
https://vakhta.xyz/ru/features/production/
Иллюстрация интерфейса с вымышленными данными. Реальный интерфейс развивается и может отличаться.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Индивидуальное предложение для предприятия
Платное продолжение — только после отдельного согласования.
Стандартная настройка и начальное обучение команды входят в согласованное предложение.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Запишитесь на 30-минутное демо: покажем Vakhta на примере вашего цеха и договоримся о пробном месяце.
https://cal.com/vakhta/demo?utm_source=vakhta.xyz&amp;utm_medium=referral&amp;utm_campaign=demo&amp;utm_content=ru_presentation
sales@vakhta.xyz
Fixel fonts by MacPaw and AlfaBravo, SIL Open Font License.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-1.png"/><Relationship Id="rId3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1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3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1" Type="http://schemas.openxmlformats.org/officeDocument/2006/relationships/image" Target="../media/image-18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3" Type="http://schemas.openxmlformats.org/officeDocument/2006/relationships/hyperlink" Target="mailto:support@vakhta.xyz" TargetMode="External"/><Relationship Id="rId1" Type="http://schemas.openxmlformats.org/officeDocument/2006/relationships/image" Target="../media/image-19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vakhta.xyz/" TargetMode="External"/><Relationship Id="rId3" Type="http://schemas.openxmlformats.org/officeDocument/2006/relationships/hyperlink" Target="https://cal.com/vakhta/demo?utm_source=vakhta.xyz&amp;utm_medium=referral&amp;utm_campaign=demo&amp;utm_content=ru_presentation" TargetMode="External"/><Relationship Id="rId4" Type="http://schemas.openxmlformats.org/officeDocument/2006/relationships/hyperlink" Target="mailto:sales@vakhta.xyz" TargetMode="External"/><Relationship Id="rId5" Type="http://schemas.openxmlformats.org/officeDocument/2006/relationships/hyperlink" Target="https://vakhta.xyz/" TargetMode="External"/><Relationship Id="rId1" Type="http://schemas.openxmlformats.org/officeDocument/2006/relationships/image" Target="../media/image-20-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01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48640" y="1435608"/>
            <a:ext cx="55321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9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Учёт времени и порядок на смене</a:t>
            </a:r>
            <a:endParaRPr lang="en-US" sz="4900" dirty="0"/>
          </a:p>
        </p:txBody>
      </p:sp>
      <p:sp>
        <p:nvSpPr>
          <p:cNvPr id="6" name="Text 3"/>
          <p:cNvSpPr/>
          <p:nvPr/>
        </p:nvSpPr>
        <p:spPr>
          <a:xfrm>
            <a:off x="566928" y="3886200"/>
            <a:ext cx="5120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Знайте, кто работает, что передано и готово ли оборудование.</a:t>
            </a:r>
            <a:endParaRPr lang="en-US" sz="24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1097280"/>
            <a:ext cx="5212080" cy="5147733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858000" y="4526280"/>
            <a:ext cx="4297680" cy="10972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077456" y="4681728"/>
            <a:ext cx="3794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Сергей, механик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7077456" y="5029200"/>
            <a:ext cx="3794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ТО стенда завершено. Ожидает проверки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566928" y="559612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Для производств со сменной работой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02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Кто уже работает на смене?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4E7FF"/>
          </a:solidFill>
          <a:ln w="12700">
            <a:solidFill>
              <a:srgbClr val="E4E7FF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159" y="2112264"/>
            <a:ext cx="5628459" cy="35021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Приход через QR или Telegram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Состояния работы и записанное время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История действий и завершение смены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Оперативная смена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Без обязательного чек-листа — завершение в Telegram; с ним — отчёт и выходной QR.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03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Следующая смена принимает конкретное состояние зоны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6F6C6"/>
          </a:solidFill>
          <a:ln w="12700">
            <a:solidFill>
              <a:srgbClr val="E6F6C6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2174874"/>
            <a:ext cx="6885432" cy="337693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Проверки и фото для каждой должности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Отчёт и замечания мастера вместе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Приёмка с историей передачи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Чеклисты + Конструктор чек-листов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Требования чек-листа закреплены за сменой; решение по отчёту принимает мастер.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04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ТО выполнено. Кто принимает результат?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FFE3CF"/>
          </a:solidFill>
          <a:ln w="12700">
            <a:solidFill>
              <a:srgbClr val="FFE3C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ТО · Упаковочная линия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633472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Замена фильтра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1033272" y="3182112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3236976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Сегодня · 14:00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1033272" y="3739896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3794760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Механик · Сергей М.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033272" y="4297680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4352544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Работа отправлена на проверку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033272" y="4855464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4910328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Допуск после решения ответственного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Плановая или аварийная работа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Механик подаёт результат в Telegram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Ответственный проверяет и решает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Оборудование и ТО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Подача результата механиком не заменяет проверку и решение о допуске.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05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Линия остановилась. Кто уже реагирует?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FFE3CF"/>
          </a:solidFill>
          <a:ln w="12700">
            <a:solidFill>
              <a:srgbClr val="FFE3CF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159" y="2112264"/>
            <a:ext cx="5628459" cy="35021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Причина, время и фото из цеха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Ответственный и эскалация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История реакции и результата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Простои и инциденты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Записанная причина и реакция дают контекст для разбора повторных проблем.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06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Сотрудник не выходит на завтрашнюю смену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FBECC8"/>
          </a:solidFill>
          <a:ln w="12700">
            <a:solidFill>
              <a:srgbClr val="FBECC8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159" y="2112264"/>
            <a:ext cx="5628459" cy="35021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Заявка на отсутствие и открытое место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Доступность, навыки и предложения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Согласованный состав и публикация плана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График + Заявки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План не фиксирует явку. Совпадение навыков не заменяет разрешения на работу.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07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Кого подготовили для этой работы?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6F6C6"/>
          </a:solidFill>
          <a:ln w="12700">
            <a:solidFill>
              <a:srgbClr val="E6F6C6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Навыки · Цех 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633472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Настройка линии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1033272" y="3182112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3236976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Елена П.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1033272" y="3739896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3794760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Уровень 3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033272" y="4297680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4352544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Действует до 30.11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033272" y="4855464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4910328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Покрытие подразделения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Уровень и срок действия навыка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Подтверждение ответственным человеком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Покрытие нужной работы в подразделении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Навыки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Подтверждённый навык — основание для решения руководителя, а не автоматический допуск.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08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Другой зоне нужен человек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2F0FE"/>
          </a:solidFill>
          <a:ln w="12700">
            <a:solidFill>
              <a:srgbClr val="E2F0FE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Перевод · текущая смена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633472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Упаковка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1033272" y="3182112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3236976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До 10:30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1033272" y="3739896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3794760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Сборка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033272" y="4297680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4352544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 10:30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033272" y="4855464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4910328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Мастер указал причину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Согласованный перевод во время смены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Завершение одного места и начало другого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Время и условия оплаты сохраняют контекст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Переводы во время смены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Перевод согласуется в пределах одной площадки; закреплённые условия оплаты сохраняются.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09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Нужные действия — в знакомом Telegram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2F0FE"/>
          </a:solidFill>
          <a:ln w="12700">
            <a:solidFill>
              <a:srgbClr val="E2F0FE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Telegram · Механик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051560" y="2715768"/>
            <a:ext cx="6355080" cy="2633472"/>
          </a:xfrm>
          <a:prstGeom prst="roundRect">
            <a:avLst>
              <a:gd name="adj" fmla="val 5556"/>
            </a:avLst>
          </a:prstGeom>
          <a:solidFill>
            <a:srgbClr val="E2F0FE"/>
          </a:solidFill>
          <a:ln w="12700">
            <a:solidFill>
              <a:srgbClr val="E2F0FE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80160" y="2907792"/>
            <a:ext cx="58521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Мои работы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280160" y="3493008"/>
            <a:ext cx="5852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Замена фильтра · Линия 2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1280160" y="4133088"/>
            <a:ext cx="2779776" cy="457200"/>
          </a:xfrm>
          <a:prstGeom prst="roundRect">
            <a:avLst>
              <a:gd name="adj" fmla="val 32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389888" y="42428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Инструкция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251960" y="4133088"/>
            <a:ext cx="2779776" cy="457200"/>
          </a:xfrm>
          <a:prstGeom prst="roundRect">
            <a:avLst>
              <a:gd name="adj" fmla="val 32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61688" y="4242816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Материалы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280160" y="4736592"/>
            <a:ext cx="5760720" cy="438912"/>
          </a:xfrm>
          <a:prstGeom prst="roundRect">
            <a:avLst>
              <a:gd name="adj" fmla="val 33333"/>
            </a:avLst>
          </a:prstGeom>
          <a:solidFill>
            <a:srgbClr val="111412"/>
          </a:solidFill>
          <a:ln w="12700">
            <a:solidFill>
              <a:srgbClr val="111412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481328" y="4837176"/>
            <a:ext cx="53583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Отправить результат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Свой набор действий для специальности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Механик видит работы и инструкции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Адресные сообщения без общего чата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Telegram по специальности + Сообщения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Доступные действия зависят от роли, специальности и подключённых возможностей.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10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У замечания к фото есть конкретное основание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6F6C6"/>
          </a:solidFill>
          <a:ln w="12700">
            <a:solidFill>
              <a:srgbClr val="E6F6C6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532" y="2112264"/>
            <a:ext cx="6449711" cy="35021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Фото и правила рядом с отчётом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AI-подсказки при подключённом сервисе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Окончательное решение — за мастером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Проверка фото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AI предлагает объяснение; мастер проверяет материалы и принимает решение.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11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Сотрудник видит, откуда берутся баллы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BE0F7"/>
          </a:solidFill>
          <a:ln w="12700">
            <a:solidFill>
              <a:srgbClr val="EBE0F7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Баллы за одобренную работу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033272" y="2770632"/>
            <a:ext cx="3383280" cy="1261872"/>
          </a:xfrm>
          <a:prstGeom prst="roundRect">
            <a:avLst>
              <a:gd name="adj" fmla="val 11594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43584" y="297180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Чек-лист смены</a:t>
            </a:r>
            <a:endParaRPr lang="en-US" sz="2500" dirty="0"/>
          </a:p>
        </p:txBody>
      </p:sp>
      <p:sp>
        <p:nvSpPr>
          <p:cNvPr id="11" name="Text 8"/>
          <p:cNvSpPr/>
          <p:nvPr/>
        </p:nvSpPr>
        <p:spPr>
          <a:xfrm>
            <a:off x="1243584" y="35478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Одобрено мастером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4599432" y="3191256"/>
            <a:ext cx="365760" cy="457200"/>
          </a:xfrm>
          <a:prstGeom prst="chevron">
            <a:avLst/>
          </a:prstGeom>
          <a:solidFill>
            <a:srgbClr val="545B5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5212080" y="2770632"/>
            <a:ext cx="2176272" cy="1261872"/>
          </a:xfrm>
          <a:prstGeom prst="roundRect">
            <a:avLst>
              <a:gd name="adj" fmla="val 11594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67528" y="3191256"/>
            <a:ext cx="1865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3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+1 балл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1051560" y="4370832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История сотрудника</a:t>
            </a:r>
            <a:endParaRPr lang="en-US" sz="2100" dirty="0"/>
          </a:p>
        </p:txBody>
      </p:sp>
      <p:sp>
        <p:nvSpPr>
          <p:cNvPr id="16" name="Shape 13"/>
          <p:cNvSpPr/>
          <p:nvPr/>
        </p:nvSpPr>
        <p:spPr>
          <a:xfrm>
            <a:off x="1033272" y="4846320"/>
            <a:ext cx="6355080" cy="530352"/>
          </a:xfrm>
          <a:prstGeom prst="roundRect">
            <a:avLst>
              <a:gd name="adj" fmla="val 27586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243584" y="4965192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Одобренный чек-лист · +1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Один балл за одобренный чек-лист смены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Свой результат в Telegram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История баллов и замечаний за месяц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Бонус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Одобренный чек-лист — один балл за смену. Баллы отдельно от зарплаты.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12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От ставки и часов к сумме и остатку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BE0F7"/>
          </a:solidFill>
          <a:ln w="12700">
            <a:solidFill>
              <a:srgbClr val="EBE0F7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Зарплата · октябрь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005840" y="2697480"/>
            <a:ext cx="3063240" cy="2596896"/>
          </a:xfrm>
          <a:prstGeom prst="roundRect">
            <a:avLst>
              <a:gd name="adj" fmla="val 5634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206240" y="2697480"/>
            <a:ext cx="3246120" cy="2596896"/>
          </a:xfrm>
          <a:prstGeom prst="roundRect">
            <a:avLst>
              <a:gd name="adj" fmla="val 5634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207008" y="2871216"/>
            <a:ext cx="2670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Утверждённая ставка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1207008" y="3337560"/>
            <a:ext cx="2670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150 ₴ / час × 160 ч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207008" y="4069080"/>
            <a:ext cx="26700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 ставке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207008" y="4526280"/>
            <a:ext cx="267004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24 000 ₴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4407408" y="2852928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Сумма к выплате от бухгалтера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407408" y="3502152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22 000 ₴</a:t>
            </a:r>
            <a:endParaRPr lang="en-US" sz="3000" dirty="0"/>
          </a:p>
        </p:txBody>
      </p:sp>
      <p:sp>
        <p:nvSpPr>
          <p:cNvPr id="17" name="Text 14"/>
          <p:cNvSpPr/>
          <p:nvPr/>
        </p:nvSpPr>
        <p:spPr>
          <a:xfrm>
            <a:off x="4407408" y="4151376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Выплата записана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486400" y="4151376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15 000 ₴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4407408" y="4681728"/>
            <a:ext cx="1005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Остаток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486400" y="468172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7 000 ₴</a:t>
            </a:r>
            <a:endParaRPr lang="en-US" sz="2100" dirty="0"/>
          </a:p>
        </p:txBody>
      </p:sp>
      <p:sp>
        <p:nvSpPr>
          <p:cNvPr id="21" name="Shape 18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Расчёт по условиям и времени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Сумма к выплате от бухгалтера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Запись фактической выплаты и остатка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Зарплаты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Запись выплаты не переводит средства. Начисление и сумма от бухгалтера — разные записи.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13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В отчёте есть расхождение. Где основание?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D7ECF6"/>
          </a:solidFill>
          <a:ln w="12700">
            <a:solidFill>
              <a:srgbClr val="D7ECF6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Отчёты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1033272" y="2743200"/>
            <a:ext cx="1847088" cy="1188720"/>
          </a:xfrm>
          <a:prstGeom prst="roundRect">
            <a:avLst>
              <a:gd name="adj" fmla="val 12308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70432" y="2898648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Потери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1170432" y="3355848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12 ч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3035808" y="2743200"/>
            <a:ext cx="1847088" cy="1188720"/>
          </a:xfrm>
          <a:prstGeom prst="roundRect">
            <a:avLst>
              <a:gd name="adj" fmla="val 12308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172968" y="2898648"/>
            <a:ext cx="1572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Люди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172968" y="3355848"/>
            <a:ext cx="15727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42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5038344" y="2743200"/>
            <a:ext cx="2350008" cy="1188720"/>
          </a:xfrm>
          <a:prstGeom prst="roundRect">
            <a:avLst>
              <a:gd name="adj" fmla="val 12308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75504" y="2898648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Деньги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175504" y="3355848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24 000 ₴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051560" y="4096512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Полнота данных: пропуски видны отдельно</a:t>
            </a:r>
            <a:endParaRPr lang="en-US" sz="2100" dirty="0"/>
          </a:p>
        </p:txBody>
      </p:sp>
      <p:sp>
        <p:nvSpPr>
          <p:cNvPr id="19" name="Shape 16"/>
          <p:cNvSpPr/>
          <p:nvPr/>
        </p:nvSpPr>
        <p:spPr>
          <a:xfrm>
            <a:off x="1033272" y="4800600"/>
            <a:ext cx="6355080" cy="566928"/>
          </a:xfrm>
          <a:prstGeom prst="roundRect">
            <a:avLst>
              <a:gd name="adj" fmla="val 25806"/>
            </a:avLst>
          </a:prstGeom>
          <a:solidFill>
            <a:srgbClr val="E4E7FF"/>
          </a:solidFill>
          <a:ln w="12700">
            <a:solidFill>
              <a:srgbClr val="E4E7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1225296" y="4928616"/>
            <a:ext cx="5943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От периода к сотруднику или смене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Потери, люди, деньги и полнота данных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 периода к сотруднику или смене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Записи и доступный экспорт для разбора</a:t>
            </a:r>
            <a:endParaRPr lang="en-US" sz="2200" dirty="0"/>
          </a:p>
        </p:txBody>
      </p:sp>
      <p:sp>
        <p:nvSpPr>
          <p:cNvPr id="27" name="Text 24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Отчёты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Отчёты опираются на записи; они не измеряют OEE и не доказывают первопричину.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14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Кто изменил запись и почему?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CEEE8"/>
          </a:solidFill>
          <a:ln w="12700">
            <a:solidFill>
              <a:srgbClr val="ECEEE8">
                <a:alpha val="0"/>
              </a:srgbClr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159" y="2112264"/>
            <a:ext cx="5628459" cy="350215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Автор и время действия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Основание и изменения значений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История аудита остаётся неизменной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Аудит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Журнал аудита дополняется новыми событиями, а не переписывает предыдущие.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15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Начните со своей структуры и списка людей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2F0FE"/>
          </a:solidFill>
          <a:ln w="12700">
            <a:solidFill>
              <a:srgbClr val="E2F0FE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Импорт · команда.xlsx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633472"/>
            <a:ext cx="6309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Колонки сопоставлены</a:t>
            </a:r>
            <a:endParaRPr lang="en-US" sz="2600" dirty="0"/>
          </a:p>
        </p:txBody>
      </p:sp>
      <p:sp>
        <p:nvSpPr>
          <p:cNvPr id="10" name="Shape 7"/>
          <p:cNvSpPr/>
          <p:nvPr/>
        </p:nvSpPr>
        <p:spPr>
          <a:xfrm>
            <a:off x="1033272" y="3182112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88720" y="3236976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Структура проверена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1033272" y="3739896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188720" y="3794760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Сотрудники проверены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1033272" y="4297680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5F6F2"/>
          </a:solidFill>
          <a:ln w="12700">
            <a:solidFill>
              <a:srgbClr val="F5F6F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188720" y="4352544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Предпросмотр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1033272" y="4855464"/>
            <a:ext cx="6355080" cy="512064"/>
          </a:xfrm>
          <a:prstGeom prst="roundRect">
            <a:avLst>
              <a:gd name="adj" fmla="val 2857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188720" y="4910328"/>
            <a:ext cx="5989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Подтвердить импорт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Импорт структуры и людей из XLSX / CSV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Сопоставление и проверка до сохранения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Подразделения, должности и права по области</a:t>
            </a:r>
            <a:endParaRPr lang="en-US" sz="2200" dirty="0"/>
          </a:p>
        </p:txBody>
      </p:sp>
      <p:sp>
        <p:nvSpPr>
          <p:cNvPr id="24" name="Text 21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5" name="Text 22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Импорт данных + Сотрудники и настройки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Импорт касается структуры и персонала, а не истории табелей или зарплат.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16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Незнакомое действие не останавливает работу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4E7FF"/>
          </a:solidFill>
          <a:ln w="12700">
            <a:solidFill>
              <a:srgbClr val="E4E7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121408"/>
            <a:ext cx="3337560" cy="3502152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87552" y="2350008"/>
            <a:ext cx="2971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Центр обучения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87552" y="292608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Как опубликовать график?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987552" y="35021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1. Выберите план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987552" y="407822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2. Проверьте изменения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87552" y="4654296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3. Опубликуйте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4325112" y="2121408"/>
            <a:ext cx="3337560" cy="3502152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07992" y="2350008"/>
            <a:ext cx="2971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Справка · AI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507992" y="292608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Как изменить активный план?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4507992" y="3502152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Откройте график и выберите план.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4507992" y="4078224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Объяснение на основе документации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507992" y="4654296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Готовые ответы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Инструкции и доступные пошаговые сценарии</a:t>
            </a:r>
            <a:endParaRPr lang="en-US" sz="2200" dirty="0"/>
          </a:p>
        </p:txBody>
      </p:sp>
      <p:sp>
        <p:nvSpPr>
          <p:cNvPr id="21" name="Shape 18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Справочный AI-помощник в панели</a:t>
            </a:r>
            <a:endParaRPr lang="en-US" sz="2200" dirty="0"/>
          </a:p>
        </p:txBody>
      </p:sp>
      <p:sp>
        <p:nvSpPr>
          <p:cNvPr id="23" name="Shape 20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Сотрудник сам подтверждает рабочие действия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Центр обучения + Справка с AI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AI объясняет документацию, не просматривает записи компании и не меняет данные.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17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От заказа до принятого выпуска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30352" y="1920240"/>
            <a:ext cx="7434072" cy="3886200"/>
          </a:xfrm>
          <a:prstGeom prst="roundRect">
            <a:avLst>
              <a:gd name="adj" fmla="val 3765"/>
            </a:avLst>
          </a:prstGeom>
          <a:solidFill>
            <a:srgbClr val="E6F6C6"/>
          </a:solidFill>
          <a:ln w="12700">
            <a:solidFill>
              <a:srgbClr val="E6F6C6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04672" y="2084832"/>
            <a:ext cx="6858000" cy="3566160"/>
          </a:xfrm>
          <a:prstGeom prst="roundRect">
            <a:avLst>
              <a:gd name="adj" fmla="val 41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2267712"/>
            <a:ext cx="6355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Производство · Участок 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33272" y="2688336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Заказ №024 · 500 шт.</a:t>
            </a:r>
            <a:endParaRPr lang="en-US" sz="2700" dirty="0"/>
          </a:p>
        </p:txBody>
      </p:sp>
      <p:sp>
        <p:nvSpPr>
          <p:cNvPr id="10" name="Shape 7"/>
          <p:cNvSpPr/>
          <p:nvPr/>
        </p:nvSpPr>
        <p:spPr>
          <a:xfrm>
            <a:off x="1042416" y="3310128"/>
            <a:ext cx="2011680" cy="475488"/>
          </a:xfrm>
          <a:prstGeom prst="roundRect">
            <a:avLst>
              <a:gd name="adj" fmla="val 30769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152144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1  Резка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3209544" y="3310128"/>
            <a:ext cx="2011680" cy="475488"/>
          </a:xfrm>
          <a:prstGeom prst="roundRect">
            <a:avLst>
              <a:gd name="adj" fmla="val 30769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319272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2  Сборка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376672" y="3310128"/>
            <a:ext cx="2011680" cy="475488"/>
          </a:xfrm>
          <a:prstGeom prst="roundRect">
            <a:avLst>
              <a:gd name="adj" fmla="val 30769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86400" y="3429000"/>
            <a:ext cx="1792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3  Упаковка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42416" y="4005072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Выпуск этапа: резка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051560" y="440740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Годные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5394960" y="440740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480 шт.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1051560" y="477316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Брак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5394960" y="477316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10 шт.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1051560" y="5138928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На проверке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5394960" y="5138928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1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10 шт.</a:t>
            </a:r>
            <a:endParaRPr lang="en-US" sz="2100" dirty="0"/>
          </a:p>
        </p:txBody>
      </p:sp>
      <p:sp>
        <p:nvSpPr>
          <p:cNvPr id="23" name="Shape 20"/>
          <p:cNvSpPr/>
          <p:nvPr/>
        </p:nvSpPr>
        <p:spPr>
          <a:xfrm>
            <a:off x="8247888" y="2103120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686800" y="2084832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Заказы, маршрут и работа этапов</a:t>
            </a:r>
            <a:endParaRPr lang="en-US" sz="2200" dirty="0"/>
          </a:p>
        </p:txBody>
      </p:sp>
      <p:sp>
        <p:nvSpPr>
          <p:cNvPr id="25" name="Shape 22"/>
          <p:cNvSpPr/>
          <p:nvPr/>
        </p:nvSpPr>
        <p:spPr>
          <a:xfrm>
            <a:off x="8247888" y="3209544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686800" y="3191256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Участие людей и записанный выпуск</a:t>
            </a:r>
            <a:endParaRPr lang="en-US" sz="2200" dirty="0"/>
          </a:p>
        </p:txBody>
      </p:sp>
      <p:sp>
        <p:nvSpPr>
          <p:cNvPr id="27" name="Shape 24"/>
          <p:cNvSpPr/>
          <p:nvPr/>
        </p:nvSpPr>
        <p:spPr>
          <a:xfrm>
            <a:off x="8247888" y="4315968"/>
            <a:ext cx="265176" cy="265176"/>
          </a:xfrm>
          <a:prstGeom prst="ellipse">
            <a:avLst/>
          </a:prstGeom>
          <a:solidFill>
            <a:srgbClr val="C8F16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686800" y="4297680"/>
            <a:ext cx="2944368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Решения по качеству и переработке</a:t>
            </a:r>
            <a:endParaRPr lang="en-US" sz="2200" dirty="0"/>
          </a:p>
        </p:txBody>
      </p:sp>
      <p:sp>
        <p:nvSpPr>
          <p:cNvPr id="29" name="Text 26"/>
          <p:cNvSpPr/>
          <p:nvPr/>
        </p:nvSpPr>
        <p:spPr>
          <a:xfrm>
            <a:off x="585216" y="5852160"/>
            <a:ext cx="7360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Иллюстрация интерфейса с вымышленными данными. Реальный интерфейс развивается и может отличаться.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8284464" y="5504688"/>
            <a:ext cx="3328416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45B57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Производство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585216" y="6199632"/>
            <a:ext cx="98755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Выпуск этапа — отдельная запись. Качество, переработка и допуск требуют решения.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18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Предложение под ваши модули и команду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48640" y="1965960"/>
            <a:ext cx="5897880" cy="4251960"/>
          </a:xfrm>
          <a:prstGeom prst="roundRect">
            <a:avLst>
              <a:gd name="adj" fmla="val 344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620256" y="1965960"/>
            <a:ext cx="5010912" cy="4251960"/>
          </a:xfrm>
          <a:prstGeom prst="roundRect">
            <a:avLst>
              <a:gd name="adj" fmla="val 3441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224028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9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Индивидуальное предложение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877824" y="32918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Модули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7824" y="37947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Возможности, которые нужны вашему предприятию.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3547872" y="329184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Команда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547872" y="3794760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Количество людей, которые будут работать в Vakhta.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77824" y="4901184"/>
            <a:ext cx="5166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Коммерческое предложение предоставляем в USD.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77824" y="5504688"/>
            <a:ext cx="5166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Стандартная настройка и начальное обучение команды входят в согласованное предложение.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7004304" y="2331720"/>
            <a:ext cx="424281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9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1 месяц бесплатно</a:t>
            </a:r>
            <a:endParaRPr lang="en-US" sz="3900" dirty="0"/>
          </a:p>
        </p:txBody>
      </p:sp>
      <p:sp>
        <p:nvSpPr>
          <p:cNvPr id="16" name="Text 13"/>
          <p:cNvSpPr/>
          <p:nvPr/>
        </p:nvSpPr>
        <p:spPr>
          <a:xfrm>
            <a:off x="7004304" y="3657600"/>
            <a:ext cx="42428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Команда работает с модулями, согласованными для пилота.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7004304" y="4992624"/>
            <a:ext cx="42428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Платное продолжение — только после отдельного согласования.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19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30352" y="914400"/>
            <a:ext cx="110642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500" dirty="0">
                <a:solidFill>
                  <a:srgbClr val="111412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Запуск начинается с готовых данных</a:t>
            </a:r>
            <a:endParaRPr lang="en-US" sz="3500" dirty="0"/>
          </a:p>
        </p:txBody>
      </p:sp>
      <p:sp>
        <p:nvSpPr>
          <p:cNvPr id="6" name="Shape 3"/>
          <p:cNvSpPr/>
          <p:nvPr/>
        </p:nvSpPr>
        <p:spPr>
          <a:xfrm>
            <a:off x="566928" y="2057400"/>
            <a:ext cx="3538728" cy="2286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95528" y="228600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Сегодня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95528" y="2770632"/>
            <a:ext cx="3081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9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Демо</a:t>
            </a:r>
            <a:endParaRPr lang="en-US" sz="2900" dirty="0"/>
          </a:p>
        </p:txBody>
      </p:sp>
      <p:sp>
        <p:nvSpPr>
          <p:cNvPr id="9" name="Text 6"/>
          <p:cNvSpPr/>
          <p:nvPr/>
        </p:nvSpPr>
        <p:spPr>
          <a:xfrm>
            <a:off x="795528" y="3410712"/>
            <a:ext cx="3081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Разбираем процесс вашего цеха.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315968" y="2057400"/>
            <a:ext cx="3538728" cy="2286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44568" y="228600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До 3 дней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544568" y="2770632"/>
            <a:ext cx="3081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9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Настройка</a:t>
            </a:r>
            <a:endParaRPr lang="en-US" sz="2900" dirty="0"/>
          </a:p>
        </p:txBody>
      </p:sp>
      <p:sp>
        <p:nvSpPr>
          <p:cNvPr id="13" name="Text 10"/>
          <p:cNvSpPr/>
          <p:nvPr/>
        </p:nvSpPr>
        <p:spPr>
          <a:xfrm>
            <a:off x="4544568" y="3410712"/>
            <a:ext cx="3081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Импортируем данные и согласуем настройки.</a:t>
            </a:r>
            <a:endParaRPr lang="en-US" sz="2000" dirty="0"/>
          </a:p>
        </p:txBody>
      </p:sp>
      <p:sp>
        <p:nvSpPr>
          <p:cNvPr id="14" name="Shape 11"/>
          <p:cNvSpPr/>
          <p:nvPr/>
        </p:nvSpPr>
        <p:spPr>
          <a:xfrm>
            <a:off x="8065008" y="2057400"/>
            <a:ext cx="3538728" cy="2286000"/>
          </a:xfrm>
          <a:prstGeom prst="roundRect">
            <a:avLst>
              <a:gd name="adj" fmla="val 6400"/>
            </a:avLst>
          </a:prstGeom>
          <a:solidFill>
            <a:srgbClr val="EEF4E2"/>
          </a:solidFill>
          <a:ln w="12700">
            <a:solidFill>
              <a:srgbClr val="EEF4E2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293608" y="2286000"/>
            <a:ext cx="30815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545B57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За 30 дней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8293608" y="2770632"/>
            <a:ext cx="3081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9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Пробный месяц</a:t>
            </a:r>
            <a:endParaRPr lang="en-US" sz="2900" dirty="0"/>
          </a:p>
        </p:txBody>
      </p:sp>
      <p:sp>
        <p:nvSpPr>
          <p:cNvPr id="17" name="Text 14"/>
          <p:cNvSpPr/>
          <p:nvPr/>
        </p:nvSpPr>
        <p:spPr>
          <a:xfrm>
            <a:off x="8293608" y="3410712"/>
            <a:ext cx="30815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Работаете с согласованными модулями пилота.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804672" y="45720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dirty="0">
                <a:solidFill>
                  <a:srgbClr val="1D211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Запуск до 3 дней</a:t>
            </a:r>
            <a:endParaRPr lang="en-US" sz="2700" dirty="0"/>
          </a:p>
        </p:txBody>
      </p:sp>
      <p:sp>
        <p:nvSpPr>
          <p:cNvPr id="19" name="Text 16"/>
          <p:cNvSpPr/>
          <p:nvPr/>
        </p:nvSpPr>
        <p:spPr>
          <a:xfrm>
            <a:off x="804672" y="5084064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Для команды до 100 человек после получения всех нужных данных. С вашей стороны — один ответственный за подготовку данных и согласование настроек.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04672" y="6272784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1D211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</a:rPr>
              <a:t>Отвечаем круглосуточно, 24/7.</a:t>
            </a:r>
            <a:endParaRPr lang="en-US" sz="1700" dirty="0"/>
          </a:p>
        </p:txBody>
      </p:sp>
      <p:sp>
        <p:nvSpPr>
          <p:cNvPr id="21" name="Text 18">
            <a:hlinkClick r:id="rId3" tooltip=""/>
          </p:cNvPr>
          <p:cNvSpPr/>
          <p:nvPr/>
        </p:nvSpPr>
        <p:spPr>
          <a:xfrm>
            <a:off x="8138160" y="627278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u="sng" dirty="0">
                <a:solidFill>
                  <a:srgbClr val="1D211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support@vakhta.xyz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64" y="320040"/>
            <a:ext cx="1508760" cy="317297"/>
          </a:xfrm>
          <a:prstGeom prst="rect">
            <a:avLst/>
          </a:prstGeom>
        </p:spPr>
      </p:pic>
      <p:sp>
        <p:nvSpPr>
          <p:cNvPr id="3" name="Text 0">
            <a:hlinkClick r:id="rId2" tooltip=""/>
          </p:cNvPr>
          <p:cNvSpPr/>
          <p:nvPr/>
        </p:nvSpPr>
        <p:spPr>
          <a:xfrm>
            <a:off x="10241280" y="36576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FFFFF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10698480" y="6537960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20 / 20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40080" y="1417320"/>
            <a:ext cx="105156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Fixel Display Semi Bold" pitchFamily="34" charset="0"/>
                <a:ea typeface="Fixel Display Semi Bold" pitchFamily="34" charset="-122"/>
                <a:cs typeface="Fixel Display Semi Bold" pitchFamily="34" charset="-120"/>
              </a:rPr>
              <a:t>Покажем Vakhta на вашем примере за 30 минут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667512" y="3657600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</a:rPr>
              <a:t>Обсудим ваш процесс и следующий шаг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658368" y="4736592"/>
            <a:ext cx="5303520" cy="758952"/>
          </a:xfrm>
          <a:prstGeom prst="roundRect">
            <a:avLst>
              <a:gd name="adj" fmla="val 19277"/>
            </a:avLst>
          </a:prstGeom>
          <a:solidFill>
            <a:srgbClr val="C8F169"/>
          </a:solidFill>
          <a:ln w="12700">
            <a:solidFill>
              <a:srgbClr val="C8F169">
                <a:alpha val="0"/>
              </a:srgbClr>
            </a:solidFill>
            <a:prstDash val="solid"/>
          </a:ln>
        </p:spPr>
      </p:sp>
      <p:sp>
        <p:nvSpPr>
          <p:cNvPr id="8" name="Text 5">
            <a:hlinkClick r:id="rId3" tooltip=""/>
          </p:cNvPr>
          <p:cNvSpPr/>
          <p:nvPr/>
        </p:nvSpPr>
        <p:spPr>
          <a:xfrm>
            <a:off x="950976" y="4919472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u="sng" dirty="0">
                <a:solidFill>
                  <a:srgbClr val="111412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cal.com/vakhta/demo</a:t>
            </a:r>
            <a:endParaRPr lang="en-US" sz="2800" dirty="0"/>
          </a:p>
        </p:txBody>
      </p:sp>
      <p:sp>
        <p:nvSpPr>
          <p:cNvPr id="9" name="Text 6">
            <a:hlinkClick r:id="rId4" tooltip=""/>
          </p:cNvPr>
          <p:cNvSpPr/>
          <p:nvPr/>
        </p:nvSpPr>
        <p:spPr>
          <a:xfrm>
            <a:off x="6693408" y="4946904"/>
            <a:ext cx="4389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900" u="sng" dirty="0">
                <a:solidFill>
                  <a:srgbClr val="FFFFFF"/>
                </a:solidFill>
                <a:latin typeface="Fixel Text Semi Bold" pitchFamily="34" charset="0"/>
                <a:ea typeface="Fixel Text Semi Bold" pitchFamily="34" charset="-122"/>
                <a:cs typeface="Fixel Text Semi Bold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sales@vakhta.xyz</a:t>
            </a:r>
            <a:endParaRPr lang="en-US" sz="2900" dirty="0"/>
          </a:p>
        </p:txBody>
      </p:sp>
      <p:sp>
        <p:nvSpPr>
          <p:cNvPr id="10" name="Text 7">
            <a:hlinkClick r:id="rId5" tooltip=""/>
          </p:cNvPr>
          <p:cNvSpPr/>
          <p:nvPr/>
        </p:nvSpPr>
        <p:spPr>
          <a:xfrm>
            <a:off x="676656" y="58978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u="sng" dirty="0">
                <a:solidFill>
                  <a:srgbClr val="FFFFFF"/>
                </a:solidFill>
                <a:latin typeface="Fixel Text Regular" pitchFamily="34" charset="0"/>
                <a:ea typeface="Fixel Text Regular" pitchFamily="34" charset="-122"/>
                <a:cs typeface="Fixel Text Regular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vakhta.xyz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xel Display Semi 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xel Text Regula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Vakhta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Vakhta — Учёт времени и порядок на смене</dc:title>
  <dc:subject>Учёт времени и явки, чек-листы с фото и обслуживание оборудования. График, навыки и зарплаты для ежедневной работы производства.</dc:subject>
  <dc:creator>Vakhta</dc:creator>
  <cp:lastModifiedBy>Vakhta</cp:lastModifiedBy>
  <cp:revision>1</cp:revision>
  <dcterms:created xsi:type="dcterms:W3CDTF">2026-10-26T08:44:48Z</dcterms:created>
  <dcterms:modified xsi:type="dcterms:W3CDTF">2026-10-26T08:44:48Z</dcterms:modified>
</cp:coreProperties>
</file>