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0"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embeddedFontLst>
    <p:embeddedFont>
      <p:font typeface="Fixel Text Regular"/>
      <p:regular r:id="rIdVakhtaFont1"/>
    </p:embeddedFont>
    <p:embeddedFont>
      <p:font typeface="Fixel Text Semi Bold"/>
      <p:regular r:id="rIdVakhtaFont2"/>
    </p:embeddedFont>
    <p:embeddedFont>
      <p:font typeface="Fixel Display Semi Bold"/>
      <p:regular r:id="rIdVakhtaFont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VakhtaFont1" Type="http://schemas.openxmlformats.org/officeDocument/2006/relationships/font" Target="fonts/font1.fntdata"/><Relationship Id="rIdVakhtaFont2" Type="http://schemas.openxmlformats.org/officeDocument/2006/relationships/font" Target="fonts/font2.fntdata"/><Relationship Id="rIdVakhtaFont3" Type="http://schemas.openxmlformats.org/officeDocument/2006/relationships/font" Target="fonts/font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Vakhta (Вахта) допомагає вести щоденну роботу виробництва: замовлення й етапи, випуск і якість, графік і навички, облік часу, ТО та зарплати. Працівники користуються Telegram, керівники — вебпанеллю.
Footage: Pexels 3195703.
https://vakhta.xyz/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Хто вже працює на зміні?
Оперативна зміна
Записуйте прихід, стани роботи й завершення зміни. Майстер бачить поточний стан, історію та переведення між місцями роботи.
Знайдіть працівника та перегляньте стан і записаний час.
Майстер виконує дозволену дію з коментарем або оформлює переведення.
Без обов’язкового чекліста завершіть зміну в Telegram; з ним — після звіту через вихідний QR.
Менше пошуку по повідомленнях, більше контексту для рішення.
https://vakhta.xyz/uk/features/operations/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Наступна зміна приймає конкретний стан зони
Чеклісти
Для зміни з обов’язковим чеклістом працівник готує зону, заповнює пункти й додає фото. Майстер перевіряє матеріали, наступний працівник приймає зону.
Працівник виконує чекліст своєї посади та надсилає фото.
Майстер схвалює звіт або залишає конкретне зауваження.
Наступна зміна переглядає передачу й фіксує приймання.
Менше втрачених домовленостей: стан зони, зауваження й рішення зберігаються разом.
https://vakhta.xyz/uk/features/handover/
Конструктор чеклістів
Створюйте перевірки для посад: пункти, обов’язкові фото та правила для знімків. Версії зберігають контекст попередніх звітів.
Визначте, що перевірити та сфотографувати.
Прив’яжіть чекліст до посади.
Працівник проходить його покроково в боті.
Стандарти виконуються як конкретні дії, а не залишаються в інструкції.
https://vakhta.xyz/uk/features/checklists/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ТО виконано. Хто приймає результат?
Обладнання й ТО
Планове ТО наближається або обладнання потребує аварійної роботи. Призначте виконавця, надайте інструкцію та перевірте результат перед поверненням у роботу.
Додайте обладнання, інструкції та опублікуйте план ТО.
Призначте планову або аварійну роботу, виконавця й матеріали.
Механік записує результат через Telegram.
Відповідальна людина перевіряє виконання та вирішує, чи повернути обладнання в роботу.
Наступне обслуговування та його виконавець відомі заздалегідь. Запис механіка не замінює рішення відповідальної людини.
https://vakhta.xyz/uk/features/maintenance/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Лінія зупинилась. Хто вже реагує?
Простої та інциденти
Працівник повідомляє про перешкоду через бот. Майстер бачить причину, час, статус та історію реакції.
Працівник обирає причину й додає опис або фото.
Відповідальний отримує сповіщення; прострочення ескалується за правилами.
Майстер фіксує реакцію та результат.
Зрозуміло, хто реагує і що вже зроблено. Повторні причини залишаються в історії.
https://vakhta.xyz/uk/features/incidents/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Працівник не виходить на завтрашню зміну
Графік
У зміні з’явилося відкрите місце. Перевірте доступність, навички й покриття, запропонуйте роботу та оберіть людину для плану.
Оберіть план, період і зону; перевірте відсутності.
Перегляньте потребу, доступність і підготовку кандидатів.
Надішліть пропозицію та прийміть рішення щодо складу.
Опублікуйте зміни плану й повідомте працівників.
Керівник бачить підстави заміни до початку роботи. План не є записом явки, а підбір не видає дозволу на роботу.
https://vakhta.xyz/uk/features/schedule/
Заявки
Працівник подає звернення в Telegram: від відсутності чи заміни до корекції, апеляції або пропозиції. Відповідальний записує рішення; вплив на графік залежить від типу.
Працівник зазначає тип, період і причину.
Відповідальний переглядає запит та додає рішення.
Історія показує, хто і коли погодив заявку.
Погодження не губляться в особистих чатах.
https://vakhta.xyz/uk/features/requests/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Кого підготували для цієї роботи?
Навички
Працівник відсутній, а на лінії потрібна людина з потрібною підготовкою. Перегляньте рівень, строк дії навички та покриття підрозділу.
Визначте навички й вимоги посад.
Перевірте рівень, строк дії та покриття підрозділу.
Після роботи розгляньте запит на підтвердження навички з його підставами.
Керівник обирає працівника та перевіряє дозволи на роботу.
Керівник бачить підставу для вибору людини. Збіг навичок не надає доступу й не замінює дозволу на роботу.
https://vakhta.xyz/uk/features/skills/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Іншій зоні потрібна людина
Переведення під час зміни
О 10:30 на іншій зоні потрібна людина. Майстер погоджує переведення з причиною, а записаний час залишається за місцем виконання роботи.
Оберіть працівника, підрозділ і зону в межах майданчика.
Завершіть активну виробничу участь, якщо вона є, та вкажіть причину переведення.
Уповноважений майстер підтверджує дію або погоджує заявку працівника.
Перегляньте пов’язані частини зміни та виконайте вимоги нового місця.
Можна відновити, де й коли працювала людина. Переведення під час зміни не змінює її постійного кадрового призначення.
https://vakhta.xyz/uk/features/transfers/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Потрібні дії — у знайомому Telegram
Telegram за спеціальністю
Налаштовуйте доступні функції під роботу працівника. Механік, прибиральник, економіст і керівник цеху отримують відповідний набір дій.
Оберіть спеціалізацію та доступні функції.
Перевірте вигляд бота в контекстному попередньому перегляді.
Працівник користується дозволеними діями в тому самому Telegram-боті.
Працівнику не потрібно шукати свої дії серед чужих задач. Права доступу та передумови кожної дії залишаються обов’язковими.
https://vakhta.xyz/uk/features/telegram/
Повідомлення
Оберіть працівників за підрозділом чи бригадою й надішліть кожному особисте повідомлення в Telegram із файлами чи анкетою. Воно дійде й до нічної зміни.
Знайдіть одержувачів за працівником або підрозділом.
Додайте текст, вкладення чи питання.
Перевірте відправлення у відповідному списку.
Робоча інформація доходить через звичний для працівника канал.
https://vakhta.xyz/uk/features/communications/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Зауваження до фото має конкретну підставу
Перевірка фото
Майстер обводить предмети на фото зі звіту про прибирання й позначає порушення, а ШІ лише підказує. Збережені перевірки вирішують суперечки фактами.
Знайдіть фото за періодом або результатом.
Перегляньте матеріал та зафіксовані зауваження.
Використайте його для послідовного розбору якості.
Спільний контекст для розбору чистоти. Відповідальне рішення залишається за майстром.
https://vakhta.xyz/uk/features/photos/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Працівник бачить, звідки беруться бали
Бонус
Кожен схвалений майстром чекліст дає працівнику бал. Історія балів і зауважень видна в панелі й Telegram, тож підстава для премії зрозуміла всім.
Майстер перевіряє звіт і записує рішення.
Працівник переглядає свої бали в Telegram.
Керівник бачить зведення й історію за місяць.
Прозорі підстави для обговорення внеску працівника. Це облік балів, а не розрахунок зарплати.
https://vakhta.xyz/uk/features/bonus/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Від ставки й годин до суми та залишку
Зарплати
Наприкінці місяця звірте ставку, записаний час і нарахування. Суму до виплати вносить бухгалтер; окремий запис зберігає фактичну виплату.
Затвердьте правила, ставку, доплати й дату їх дії.
Перевірте записаний час і неповні дані в розрахунку.
З потрібними правами внесіть суму до виплати, визначену бухгалтером.
Запишіть фактичну виплату або її виправлення та перегляньте залишок.
Менше ручного звіряння між табелем і виплатами. Vakhta не переказує гроші, не розраховує податки й не замінює бухгалтерію.
https://vakhta.xyz/uk/features/payroll/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У звіті є розбіжність. Де її підстава?
Звіти
Знайдіть відхилення за період і перейдіть до записів підрозділу, працівника або зміни. Відсутні дані потребують уточнення.
Оберіть період і доступну область.
Перегляньте втрати, людей, гроші або повноту даних.
Відкрийте деталізацію й перевірте підстави.
Використайте доступний експорт для розбору.
Рішення спирається на записи. Виробничий випуск і якість ведуться в окремому модулі; звіт часу не вимірює OEE.
https://vakhta.xyz/uk/features/reports/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Хто змінив запис і чому?
Аудит
Журнал фіксує дії в панелі та боті: автора, час, причину й значення до і після. Спірну ситуацію відновлюють за записами, а не з пам’яті.
Відфільтруйте потрібну дію або об’єкт.
Відкрийте деталі запису.
Порівняйте значення до і після зміни.
Простежуваність для внутрішнього контролю й розбору спірних ситуацій.
https://vakhta.xyz/uk/features/audit/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Почніть зі своєї структури й списку людей
Імпорт даних
Підготуйте структуру організації та список працівників без повторного введення кожного рядка. Імпорт показує результат до збереження.
Завантажте файл для одного майданчика та оберіть дату дії.
Зіставте колонки, перевірте структуру й виправте помилки.
Підтвердьте перевірений імпорт.
Початок роботи з наявної таблиці. Це імпорт структури й персоналу, а не історії табелів, зарплат чи автоматична синхронізація з ERP.
https://vakhta.xyz/uk/features/imports/
Працівники й налаштування
Опишіть майданчики, підрозділи, зони й посади, імпортуйте працівників і видайте ролі з межами доступу. Кожен бачить лише свою частину виробництва.
Додайте працівників або імпортуйте список.
Налаштуйте структуру та відповідні ролі.
Прив’яжіть Telegram і підключіть термінали.
Єдина структура для графіка, явки та операційних процесів.
https://vakhta.xyz/uk/features/administration/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Незнайома дія не зупиняє роботу
Центр навчання
Інструкції, покрокові сценарії та історія оновлень доступні в панелі. Центр навчання показує матеріали для вашої ролі й можливостей.
Знайдіть інструкцію до потрібної задачі.
Відкрийте доступний покроковий сценарій.
Самостійно обирайте записи й підтверджуйте робочі зміни.
Підказка веде до наступного кроку. Завершення навчання фіксує прогрес навчання й не виконує робочі дії замість вас.
https://vakhta.xyz/uk/features/learning/
Довідка з AI
Відкрийте довідкового помічника в панелі: готові відповіді на часті запитання та пояснення процедур на основі документації.
Відкрийте помічника біля поточної задачі; на телефоні — через бічне меню.
Оберіть готову відповідь або поставте запитання до документації.
Скористайтеся поясненням і виконайте потрібні дії самостійно.
AI пояснює процедури, а не переглядає записи вашої компанії й не змінює дані. Генерація відповідей потребує налаштованого AI-сервісу.
https://vakhta.xyz/uk/features/support/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Від замовлення до прийнятого випуску
Виробництво
Бачте, на якому етапі замовлення та що потребує рішення. Записуйте роботу людей, результат етапу, брак і кількість на перевірці.
Збережіть замовлення клієнта та передайте вибрані позиції у виробництво.
Визначте маршрут і етапи для роботи підрозділів.
Запишіть фактичну участь працівників у роботі етапу.
Зафіксуйте придатний випуск, брак і кількість на перевірці.
Прийміть рішення щодо якості або призначте пов’язану переробку.
Керівник бачить рух замовлення та підстави рішень. Випуск одного етапу ще не означає виконання всього замовлення.
https://vakhta.xyz/uk/features/production/
Ілюстрація інтерфейсу з вигаданими даними. Реальний інтерфейс розвивається і може відрізнятися.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Індивідуальна пропозиція для підприємства
Платне продовження — лише після окремого погодження.
Стандартне налаштування й початкове навчання команди входять у погоджену пропозицію.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Запишіться на 30-хвилинне демо: покажемо Vakhta на прикладі вашого цеху й домовимося про пробний місяць.
https://cal.com/vakhta/demo?utm_source=vakhta.xyz&amp;utm_medium=referral&amp;utm_campaign=demo&amp;utm_content=uk_presentation
sales@vakhta.xyz
Fixel fonts by MacPaw and AlfaBravo, SIL Open Font License.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3-1.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5-1.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7-1.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8-1.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hyperlink" Target="https://vakhta.xyz/" TargetMode="External"/><Relationship Id="rId3" Type="http://schemas.openxmlformats.org/officeDocument/2006/relationships/hyperlink" Target="mailto:support@vakhta.xyz" TargetMode="External"/><Relationship Id="rId1" Type="http://schemas.openxmlformats.org/officeDocument/2006/relationships/image" Target="../media/image-19-1.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hyperlink" Target="https://vakhta.xyz/" TargetMode="External"/><Relationship Id="rId3" Type="http://schemas.openxmlformats.org/officeDocument/2006/relationships/hyperlink" Target="https://cal.com/vakhta/demo?utm_source=vakhta.xyz&amp;utm_medium=referral&amp;utm_campaign=demo&amp;utm_content=uk_presentation" TargetMode="External"/><Relationship Id="rId4" Type="http://schemas.openxmlformats.org/officeDocument/2006/relationships/hyperlink" Target="mailto:sales@vakhta.xyz" TargetMode="External"/><Relationship Id="rId5" Type="http://schemas.openxmlformats.org/officeDocument/2006/relationships/hyperlink" Target="https://vakhta.xyz/" TargetMode="External"/><Relationship Id="rId1" Type="http://schemas.openxmlformats.org/officeDocument/2006/relationships/image" Target="../media/image-20-1.pn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01 / 20</a:t>
            </a:r>
            <a:endParaRPr lang="en-US" sz="1000" dirty="0"/>
          </a:p>
        </p:txBody>
      </p:sp>
      <p:sp>
        <p:nvSpPr>
          <p:cNvPr id="5" name="Text 2"/>
          <p:cNvSpPr/>
          <p:nvPr/>
        </p:nvSpPr>
        <p:spPr>
          <a:xfrm>
            <a:off x="548640" y="1435608"/>
            <a:ext cx="5532120" cy="2423160"/>
          </a:xfrm>
          <a:prstGeom prst="rect">
            <a:avLst/>
          </a:prstGeom>
          <a:noFill/>
          <a:ln/>
        </p:spPr>
        <p:txBody>
          <a:bodyPr wrap="square" lIns="0" tIns="0" rIns="0" bIns="0" rtlCol="0" anchor="t"/>
          <a:lstStyle/>
          <a:p>
            <a:pPr algn="l" indent="0" marL="0">
              <a:buNone/>
            </a:pPr>
            <a:r>
              <a:rPr lang="en-US" sz="4900" dirty="0">
                <a:solidFill>
                  <a:srgbClr val="111412"/>
                </a:solidFill>
                <a:latin typeface="Fixel Display Semi Bold" pitchFamily="34" charset="0"/>
                <a:ea typeface="Fixel Display Semi Bold" pitchFamily="34" charset="-122"/>
                <a:cs typeface="Fixel Display Semi Bold" pitchFamily="34" charset="-120"/>
              </a:rPr>
              <a:t>Облік часу й порядок на зміні</a:t>
            </a:r>
            <a:endParaRPr lang="en-US" sz="4900" dirty="0"/>
          </a:p>
        </p:txBody>
      </p:sp>
      <p:sp>
        <p:nvSpPr>
          <p:cNvPr id="6" name="Text 3"/>
          <p:cNvSpPr/>
          <p:nvPr/>
        </p:nvSpPr>
        <p:spPr>
          <a:xfrm>
            <a:off x="566928" y="3886200"/>
            <a:ext cx="5120640" cy="1280160"/>
          </a:xfrm>
          <a:prstGeom prst="rect">
            <a:avLst/>
          </a:prstGeom>
          <a:noFill/>
          <a:ln/>
        </p:spPr>
        <p:txBody>
          <a:bodyPr wrap="square" lIns="0" tIns="0" rIns="0" bIns="0" rtlCol="0" anchor="t"/>
          <a:lstStyle/>
          <a:p>
            <a:pPr algn="l" indent="0" marL="0">
              <a:buNone/>
            </a:pPr>
            <a:r>
              <a:rPr lang="en-US" sz="2400" dirty="0">
                <a:solidFill>
                  <a:srgbClr val="545B57"/>
                </a:solidFill>
                <a:latin typeface="Fixel Text Regular" pitchFamily="34" charset="0"/>
                <a:ea typeface="Fixel Text Regular" pitchFamily="34" charset="-122"/>
                <a:cs typeface="Fixel Text Regular" pitchFamily="34" charset="-120"/>
              </a:rPr>
              <a:t>Знайте, хто працює, що передано й чи готове обладнання.</a:t>
            </a:r>
            <a:endParaRPr lang="en-US" sz="2400" dirty="0"/>
          </a:p>
        </p:txBody>
      </p:sp>
      <p:pic>
        <p:nvPicPr>
          <p:cNvPr id="7" name="Image 1" descr="preencoded.png">    </p:cNvPr>
          <p:cNvPicPr>
            <a:picLocks noChangeAspect="1"/>
          </p:cNvPicPr>
          <p:nvPr/>
        </p:nvPicPr>
        <p:blipFill>
          <a:blip r:embed="rId3"/>
          <a:stretch>
            <a:fillRect/>
          </a:stretch>
        </p:blipFill>
        <p:spPr>
          <a:xfrm>
            <a:off x="6428232" y="1097280"/>
            <a:ext cx="5212080" cy="5147733"/>
          </a:xfrm>
          <a:prstGeom prst="rect">
            <a:avLst/>
          </a:prstGeom>
        </p:spPr>
      </p:pic>
      <p:sp>
        <p:nvSpPr>
          <p:cNvPr id="8" name="Shape 4"/>
          <p:cNvSpPr/>
          <p:nvPr/>
        </p:nvSpPr>
        <p:spPr>
          <a:xfrm>
            <a:off x="6858000" y="4526280"/>
            <a:ext cx="4297680" cy="1097280"/>
          </a:xfrm>
          <a:prstGeom prst="roundRect">
            <a:avLst>
              <a:gd name="adj" fmla="val 13333"/>
            </a:avLst>
          </a:prstGeom>
          <a:solidFill>
            <a:srgbClr val="FFFFFF"/>
          </a:solidFill>
          <a:ln w="12700">
            <a:solidFill>
              <a:srgbClr val="FFFFFF">
                <a:alpha val="0"/>
              </a:srgbClr>
            </a:solidFill>
            <a:prstDash val="solid"/>
          </a:ln>
        </p:spPr>
      </p:sp>
      <p:sp>
        <p:nvSpPr>
          <p:cNvPr id="9" name="Text 5"/>
          <p:cNvSpPr/>
          <p:nvPr/>
        </p:nvSpPr>
        <p:spPr>
          <a:xfrm>
            <a:off x="7077456" y="4681728"/>
            <a:ext cx="3794760" cy="228600"/>
          </a:xfrm>
          <a:prstGeom prst="rect">
            <a:avLst/>
          </a:prstGeom>
          <a:noFill/>
          <a:ln/>
        </p:spPr>
        <p:txBody>
          <a:bodyPr wrap="square" lIns="0" tIns="0" rIns="0" bIns="0" rtlCol="0" anchor="t"/>
          <a:lstStyle/>
          <a:p>
            <a:pPr algn="l" indent="0" marL="0">
              <a:buNone/>
            </a:pPr>
            <a:r>
              <a:rPr lang="en-US" sz="1400" dirty="0">
                <a:solidFill>
                  <a:srgbClr val="1D211F"/>
                </a:solidFill>
                <a:latin typeface="Fixel Text Semi Bold" pitchFamily="34" charset="0"/>
                <a:ea typeface="Fixel Text Semi Bold" pitchFamily="34" charset="-122"/>
                <a:cs typeface="Fixel Text Semi Bold" pitchFamily="34" charset="-120"/>
              </a:rPr>
              <a:t>Сергій, механік</a:t>
            </a:r>
            <a:endParaRPr lang="en-US" sz="1400" dirty="0"/>
          </a:p>
        </p:txBody>
      </p:sp>
      <p:sp>
        <p:nvSpPr>
          <p:cNvPr id="10" name="Text 6"/>
          <p:cNvSpPr/>
          <p:nvPr/>
        </p:nvSpPr>
        <p:spPr>
          <a:xfrm>
            <a:off x="7077456" y="5029200"/>
            <a:ext cx="3794760" cy="438912"/>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ТО стенда завершено. Очікує перевірки</a:t>
            </a:r>
            <a:endParaRPr lang="en-US" sz="1900" dirty="0"/>
          </a:p>
        </p:txBody>
      </p:sp>
      <p:sp>
        <p:nvSpPr>
          <p:cNvPr id="11" name="Text 7"/>
          <p:cNvSpPr/>
          <p:nvPr/>
        </p:nvSpPr>
        <p:spPr>
          <a:xfrm>
            <a:off x="566928" y="5596128"/>
            <a:ext cx="5120640" cy="457200"/>
          </a:xfrm>
          <a:prstGeom prst="rect">
            <a:avLst/>
          </a:prstGeom>
          <a:noFill/>
          <a:ln/>
        </p:spPr>
        <p:txBody>
          <a:bodyPr wrap="square" lIns="0" tIns="0" rIns="0" bIns="0" rtlCol="0" anchor="t"/>
          <a:lstStyle/>
          <a:p>
            <a:pPr algn="l" indent="0" marL="0">
              <a:buNone/>
            </a:pPr>
            <a:r>
              <a:rPr lang="en-US" sz="1700" dirty="0">
                <a:solidFill>
                  <a:srgbClr val="545B57"/>
                </a:solidFill>
                <a:latin typeface="Fixel Text Regular" pitchFamily="34" charset="0"/>
                <a:ea typeface="Fixel Text Regular" pitchFamily="34" charset="-122"/>
                <a:cs typeface="Fixel Text Regular" pitchFamily="34" charset="-120"/>
              </a:rPr>
              <a:t>Для виробництв зі змінною роботою</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02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Хто вже працює на зміні?</a:t>
            </a:r>
            <a:endParaRPr lang="en-US" sz="3500" dirty="0"/>
          </a:p>
        </p:txBody>
      </p:sp>
      <p:sp>
        <p:nvSpPr>
          <p:cNvPr id="6" name="Shape 3"/>
          <p:cNvSpPr/>
          <p:nvPr/>
        </p:nvSpPr>
        <p:spPr>
          <a:xfrm>
            <a:off x="530352" y="1920240"/>
            <a:ext cx="7434072" cy="3886200"/>
          </a:xfrm>
          <a:prstGeom prst="roundRect">
            <a:avLst>
              <a:gd name="adj" fmla="val 3765"/>
            </a:avLst>
          </a:prstGeom>
          <a:solidFill>
            <a:srgbClr val="E4E7FF"/>
          </a:solidFill>
          <a:ln w="12700">
            <a:solidFill>
              <a:srgbClr val="E4E7FF">
                <a:alpha val="0"/>
              </a:srgbClr>
            </a:solidFill>
            <a:prstDash val="solid"/>
          </a:ln>
        </p:spPr>
      </p:sp>
      <p:pic>
        <p:nvPicPr>
          <p:cNvPr id="7" name="Image 1" descr="preencoded.png">    </p:cNvPr>
          <p:cNvPicPr>
            <a:picLocks noChangeAspect="1"/>
          </p:cNvPicPr>
          <p:nvPr/>
        </p:nvPicPr>
        <p:blipFill>
          <a:blip r:embed="rId3"/>
          <a:stretch>
            <a:fillRect/>
          </a:stretch>
        </p:blipFill>
        <p:spPr>
          <a:xfrm>
            <a:off x="1433159" y="2112264"/>
            <a:ext cx="5628459"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Прихід через QR або Telegram</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Стани роботи й записаний час</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Історія дій і завершення зміни</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Оперативна зміна</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Без обов’язкового чекліста — завершення в Telegram; з ним — звіт і вихідний QR.</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03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Наступна зміна приймає конкретний стан зони</a:t>
            </a:r>
            <a:endParaRPr lang="en-US" sz="3500" dirty="0"/>
          </a:p>
        </p:txBody>
      </p:sp>
      <p:sp>
        <p:nvSpPr>
          <p:cNvPr id="6" name="Shape 3"/>
          <p:cNvSpPr/>
          <p:nvPr/>
        </p:nvSpPr>
        <p:spPr>
          <a:xfrm>
            <a:off x="530352" y="1920240"/>
            <a:ext cx="7434072" cy="3886200"/>
          </a:xfrm>
          <a:prstGeom prst="roundRect">
            <a:avLst>
              <a:gd name="adj" fmla="val 3765"/>
            </a:avLst>
          </a:prstGeom>
          <a:solidFill>
            <a:srgbClr val="E6F6C6"/>
          </a:solidFill>
          <a:ln w="12700">
            <a:solidFill>
              <a:srgbClr val="E6F6C6">
                <a:alpha val="0"/>
              </a:srgbClr>
            </a:solidFill>
            <a:prstDash val="solid"/>
          </a:ln>
        </p:spPr>
      </p:sp>
      <p:pic>
        <p:nvPicPr>
          <p:cNvPr id="7" name="Image 1" descr="preencoded.png">    </p:cNvPr>
          <p:cNvPicPr>
            <a:picLocks noChangeAspect="1"/>
          </p:cNvPicPr>
          <p:nvPr/>
        </p:nvPicPr>
        <p:blipFill>
          <a:blip r:embed="rId3"/>
          <a:stretch>
            <a:fillRect/>
          </a:stretch>
        </p:blipFill>
        <p:spPr>
          <a:xfrm>
            <a:off x="804672" y="2174874"/>
            <a:ext cx="6885432" cy="337693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Вимоги й фото для кожної посади</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Звіт і зауваження майстра разом</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Приймання з історією передачі</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Чеклісти + Конструктор чеклістів</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Вимоги до чекліста закріплені за зміною; рішення щодо звіту приймає майстер.</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04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ТО виконано. Хто приймає результат?</a:t>
            </a:r>
            <a:endParaRPr lang="en-US" sz="3500" dirty="0"/>
          </a:p>
        </p:txBody>
      </p:sp>
      <p:sp>
        <p:nvSpPr>
          <p:cNvPr id="6" name="Shape 3"/>
          <p:cNvSpPr/>
          <p:nvPr/>
        </p:nvSpPr>
        <p:spPr>
          <a:xfrm>
            <a:off x="530352" y="1920240"/>
            <a:ext cx="7434072" cy="3886200"/>
          </a:xfrm>
          <a:prstGeom prst="roundRect">
            <a:avLst>
              <a:gd name="adj" fmla="val 3765"/>
            </a:avLst>
          </a:prstGeom>
          <a:solidFill>
            <a:srgbClr val="FFE3CF"/>
          </a:solidFill>
          <a:ln w="12700">
            <a:solidFill>
              <a:srgbClr val="FFE3CF">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ТО · Пакувальна лінія</a:t>
            </a:r>
            <a:endParaRPr lang="en-US" sz="1500" dirty="0"/>
          </a:p>
        </p:txBody>
      </p:sp>
      <p:sp>
        <p:nvSpPr>
          <p:cNvPr id="9" name="Text 6"/>
          <p:cNvSpPr/>
          <p:nvPr/>
        </p:nvSpPr>
        <p:spPr>
          <a:xfrm>
            <a:off x="1033272" y="2633472"/>
            <a:ext cx="6309360" cy="438912"/>
          </a:xfrm>
          <a:prstGeom prst="rect">
            <a:avLst/>
          </a:prstGeom>
          <a:noFill/>
          <a:ln/>
        </p:spPr>
        <p:txBody>
          <a:bodyPr wrap="square" lIns="0" tIns="0" rIns="0" bIns="0" rtlCol="0" anchor="t"/>
          <a:lstStyle/>
          <a:p>
            <a:pPr algn="l" indent="0" marL="0">
              <a:buNone/>
            </a:pPr>
            <a:r>
              <a:rPr lang="en-US" sz="2600" dirty="0">
                <a:solidFill>
                  <a:srgbClr val="1D211F"/>
                </a:solidFill>
                <a:latin typeface="Fixel Display Semi Bold" pitchFamily="34" charset="0"/>
                <a:ea typeface="Fixel Display Semi Bold" pitchFamily="34" charset="-122"/>
                <a:cs typeface="Fixel Display Semi Bold" pitchFamily="34" charset="-120"/>
              </a:rPr>
              <a:t>Заміна фільтра</a:t>
            </a:r>
            <a:endParaRPr lang="en-US" sz="2600" dirty="0"/>
          </a:p>
        </p:txBody>
      </p:sp>
      <p:sp>
        <p:nvSpPr>
          <p:cNvPr id="10" name="Shape 7"/>
          <p:cNvSpPr/>
          <p:nvPr/>
        </p:nvSpPr>
        <p:spPr>
          <a:xfrm>
            <a:off x="1033272" y="3182112"/>
            <a:ext cx="6355080" cy="512064"/>
          </a:xfrm>
          <a:prstGeom prst="roundRect">
            <a:avLst>
              <a:gd name="adj" fmla="val 28571"/>
            </a:avLst>
          </a:prstGeom>
          <a:solidFill>
            <a:srgbClr val="F5F6F2"/>
          </a:solidFill>
          <a:ln w="12700">
            <a:solidFill>
              <a:srgbClr val="F5F6F2">
                <a:alpha val="0"/>
              </a:srgbClr>
            </a:solidFill>
            <a:prstDash val="solid"/>
          </a:ln>
        </p:spPr>
      </p:sp>
      <p:sp>
        <p:nvSpPr>
          <p:cNvPr id="11" name="Text 8"/>
          <p:cNvSpPr/>
          <p:nvPr/>
        </p:nvSpPr>
        <p:spPr>
          <a:xfrm>
            <a:off x="1188720" y="3236976"/>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Сьогодні · 14:00</a:t>
            </a:r>
            <a:endParaRPr lang="en-US" sz="1800" dirty="0"/>
          </a:p>
        </p:txBody>
      </p:sp>
      <p:sp>
        <p:nvSpPr>
          <p:cNvPr id="12" name="Shape 9"/>
          <p:cNvSpPr/>
          <p:nvPr/>
        </p:nvSpPr>
        <p:spPr>
          <a:xfrm>
            <a:off x="1033272" y="3739896"/>
            <a:ext cx="6355080" cy="512064"/>
          </a:xfrm>
          <a:prstGeom prst="roundRect">
            <a:avLst>
              <a:gd name="adj" fmla="val 28571"/>
            </a:avLst>
          </a:prstGeom>
          <a:solidFill>
            <a:srgbClr val="FFFFFF"/>
          </a:solidFill>
          <a:ln w="12700">
            <a:solidFill>
              <a:srgbClr val="FFFFFF">
                <a:alpha val="0"/>
              </a:srgbClr>
            </a:solidFill>
            <a:prstDash val="solid"/>
          </a:ln>
        </p:spPr>
      </p:sp>
      <p:sp>
        <p:nvSpPr>
          <p:cNvPr id="13" name="Text 10"/>
          <p:cNvSpPr/>
          <p:nvPr/>
        </p:nvSpPr>
        <p:spPr>
          <a:xfrm>
            <a:off x="1188720" y="3794760"/>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Механік · Сергій М.</a:t>
            </a:r>
            <a:endParaRPr lang="en-US" sz="1800" dirty="0"/>
          </a:p>
        </p:txBody>
      </p:sp>
      <p:sp>
        <p:nvSpPr>
          <p:cNvPr id="14" name="Shape 11"/>
          <p:cNvSpPr/>
          <p:nvPr/>
        </p:nvSpPr>
        <p:spPr>
          <a:xfrm>
            <a:off x="1033272" y="4297680"/>
            <a:ext cx="6355080" cy="512064"/>
          </a:xfrm>
          <a:prstGeom prst="roundRect">
            <a:avLst>
              <a:gd name="adj" fmla="val 28571"/>
            </a:avLst>
          </a:prstGeom>
          <a:solidFill>
            <a:srgbClr val="F5F6F2"/>
          </a:solidFill>
          <a:ln w="12700">
            <a:solidFill>
              <a:srgbClr val="F5F6F2">
                <a:alpha val="0"/>
              </a:srgbClr>
            </a:solidFill>
            <a:prstDash val="solid"/>
          </a:ln>
        </p:spPr>
      </p:sp>
      <p:sp>
        <p:nvSpPr>
          <p:cNvPr id="15" name="Text 12"/>
          <p:cNvSpPr/>
          <p:nvPr/>
        </p:nvSpPr>
        <p:spPr>
          <a:xfrm>
            <a:off x="1188720" y="4352544"/>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Роботу подано на перевірку</a:t>
            </a:r>
            <a:endParaRPr lang="en-US" sz="1800" dirty="0"/>
          </a:p>
        </p:txBody>
      </p:sp>
      <p:sp>
        <p:nvSpPr>
          <p:cNvPr id="16" name="Shape 13"/>
          <p:cNvSpPr/>
          <p:nvPr/>
        </p:nvSpPr>
        <p:spPr>
          <a:xfrm>
            <a:off x="1033272" y="4855464"/>
            <a:ext cx="6355080" cy="512064"/>
          </a:xfrm>
          <a:prstGeom prst="roundRect">
            <a:avLst>
              <a:gd name="adj" fmla="val 28571"/>
            </a:avLst>
          </a:prstGeom>
          <a:solidFill>
            <a:srgbClr val="FFFFFF"/>
          </a:solidFill>
          <a:ln w="12700">
            <a:solidFill>
              <a:srgbClr val="FFFFFF">
                <a:alpha val="0"/>
              </a:srgbClr>
            </a:solidFill>
            <a:prstDash val="solid"/>
          </a:ln>
        </p:spPr>
      </p:sp>
      <p:sp>
        <p:nvSpPr>
          <p:cNvPr id="17" name="Text 14"/>
          <p:cNvSpPr/>
          <p:nvPr/>
        </p:nvSpPr>
        <p:spPr>
          <a:xfrm>
            <a:off x="1188720" y="4910328"/>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Допуск після рішення відповідального</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Планова або аварійна робота</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Механік подає результат у Telegram</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Відповідальний перевіряє й вирішує</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Обладнання й ТО</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Подання результату механіком не замінює перевірку й рішення щодо допуску.</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05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Лінія зупинилась. Хто вже реагує?</a:t>
            </a:r>
            <a:endParaRPr lang="en-US" sz="3500" dirty="0"/>
          </a:p>
        </p:txBody>
      </p:sp>
      <p:sp>
        <p:nvSpPr>
          <p:cNvPr id="6" name="Shape 3"/>
          <p:cNvSpPr/>
          <p:nvPr/>
        </p:nvSpPr>
        <p:spPr>
          <a:xfrm>
            <a:off x="530352" y="1920240"/>
            <a:ext cx="7434072" cy="3886200"/>
          </a:xfrm>
          <a:prstGeom prst="roundRect">
            <a:avLst>
              <a:gd name="adj" fmla="val 3765"/>
            </a:avLst>
          </a:prstGeom>
          <a:solidFill>
            <a:srgbClr val="FFE3CF"/>
          </a:solidFill>
          <a:ln w="12700">
            <a:solidFill>
              <a:srgbClr val="FFE3CF">
                <a:alpha val="0"/>
              </a:srgbClr>
            </a:solidFill>
            <a:prstDash val="solid"/>
          </a:ln>
        </p:spPr>
      </p:sp>
      <p:pic>
        <p:nvPicPr>
          <p:cNvPr id="7" name="Image 1" descr="preencoded.png">    </p:cNvPr>
          <p:cNvPicPr>
            <a:picLocks noChangeAspect="1"/>
          </p:cNvPicPr>
          <p:nvPr/>
        </p:nvPicPr>
        <p:blipFill>
          <a:blip r:embed="rId3"/>
          <a:stretch>
            <a:fillRect/>
          </a:stretch>
        </p:blipFill>
        <p:spPr>
          <a:xfrm>
            <a:off x="1433159" y="2112264"/>
            <a:ext cx="5628459"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Причина, час і фото з цеху</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Відповідальний та ескалація</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Історія реакції й результату</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Простої та інциденти</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Записана причина й реакція дають контекст для розбору повторних проблем.</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06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Працівник не виходить на завтрашню зміну</a:t>
            </a:r>
            <a:endParaRPr lang="en-US" sz="3500" dirty="0"/>
          </a:p>
        </p:txBody>
      </p:sp>
      <p:sp>
        <p:nvSpPr>
          <p:cNvPr id="6" name="Shape 3"/>
          <p:cNvSpPr/>
          <p:nvPr/>
        </p:nvSpPr>
        <p:spPr>
          <a:xfrm>
            <a:off x="530352" y="1920240"/>
            <a:ext cx="7434072" cy="3886200"/>
          </a:xfrm>
          <a:prstGeom prst="roundRect">
            <a:avLst>
              <a:gd name="adj" fmla="val 3765"/>
            </a:avLst>
          </a:prstGeom>
          <a:solidFill>
            <a:srgbClr val="FBECC8"/>
          </a:solidFill>
          <a:ln w="12700">
            <a:solidFill>
              <a:srgbClr val="FBECC8">
                <a:alpha val="0"/>
              </a:srgbClr>
            </a:solidFill>
            <a:prstDash val="solid"/>
          </a:ln>
        </p:spPr>
      </p:sp>
      <p:pic>
        <p:nvPicPr>
          <p:cNvPr id="7" name="Image 1" descr="preencoded.png">    </p:cNvPr>
          <p:cNvPicPr>
            <a:picLocks noChangeAspect="1"/>
          </p:cNvPicPr>
          <p:nvPr/>
        </p:nvPicPr>
        <p:blipFill>
          <a:blip r:embed="rId3"/>
          <a:stretch>
            <a:fillRect/>
          </a:stretch>
        </p:blipFill>
        <p:spPr>
          <a:xfrm>
            <a:off x="1433159" y="2112264"/>
            <a:ext cx="5628459"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Заявка на відсутність і відкрите місце</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Доступність, навички й пропозиції</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Погоджений склад та публікація плану</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Графік + Заявки</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План не фіксує явку. Збіг навичок не замінює дозволу на роботу.</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07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Кого підготували для цієї роботи?</a:t>
            </a:r>
            <a:endParaRPr lang="en-US" sz="3500" dirty="0"/>
          </a:p>
        </p:txBody>
      </p:sp>
      <p:sp>
        <p:nvSpPr>
          <p:cNvPr id="6" name="Shape 3"/>
          <p:cNvSpPr/>
          <p:nvPr/>
        </p:nvSpPr>
        <p:spPr>
          <a:xfrm>
            <a:off x="530352" y="1920240"/>
            <a:ext cx="7434072" cy="3886200"/>
          </a:xfrm>
          <a:prstGeom prst="roundRect">
            <a:avLst>
              <a:gd name="adj" fmla="val 3765"/>
            </a:avLst>
          </a:prstGeom>
          <a:solidFill>
            <a:srgbClr val="E6F6C6"/>
          </a:solidFill>
          <a:ln w="12700">
            <a:solidFill>
              <a:srgbClr val="E6F6C6">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Навички · Цех 1</a:t>
            </a:r>
            <a:endParaRPr lang="en-US" sz="1500" dirty="0"/>
          </a:p>
        </p:txBody>
      </p:sp>
      <p:sp>
        <p:nvSpPr>
          <p:cNvPr id="9" name="Text 6"/>
          <p:cNvSpPr/>
          <p:nvPr/>
        </p:nvSpPr>
        <p:spPr>
          <a:xfrm>
            <a:off x="1033272" y="2633472"/>
            <a:ext cx="6309360" cy="438912"/>
          </a:xfrm>
          <a:prstGeom prst="rect">
            <a:avLst/>
          </a:prstGeom>
          <a:noFill/>
          <a:ln/>
        </p:spPr>
        <p:txBody>
          <a:bodyPr wrap="square" lIns="0" tIns="0" rIns="0" bIns="0" rtlCol="0" anchor="t"/>
          <a:lstStyle/>
          <a:p>
            <a:pPr algn="l" indent="0" marL="0">
              <a:buNone/>
            </a:pPr>
            <a:r>
              <a:rPr lang="en-US" sz="2600" dirty="0">
                <a:solidFill>
                  <a:srgbClr val="1D211F"/>
                </a:solidFill>
                <a:latin typeface="Fixel Display Semi Bold" pitchFamily="34" charset="0"/>
                <a:ea typeface="Fixel Display Semi Bold" pitchFamily="34" charset="-122"/>
                <a:cs typeface="Fixel Display Semi Bold" pitchFamily="34" charset="-120"/>
              </a:rPr>
              <a:t>Налаштування лінії</a:t>
            </a:r>
            <a:endParaRPr lang="en-US" sz="2600" dirty="0"/>
          </a:p>
        </p:txBody>
      </p:sp>
      <p:sp>
        <p:nvSpPr>
          <p:cNvPr id="10" name="Shape 7"/>
          <p:cNvSpPr/>
          <p:nvPr/>
        </p:nvSpPr>
        <p:spPr>
          <a:xfrm>
            <a:off x="1033272" y="3182112"/>
            <a:ext cx="6355080" cy="512064"/>
          </a:xfrm>
          <a:prstGeom prst="roundRect">
            <a:avLst>
              <a:gd name="adj" fmla="val 28571"/>
            </a:avLst>
          </a:prstGeom>
          <a:solidFill>
            <a:srgbClr val="F5F6F2"/>
          </a:solidFill>
          <a:ln w="12700">
            <a:solidFill>
              <a:srgbClr val="F5F6F2">
                <a:alpha val="0"/>
              </a:srgbClr>
            </a:solidFill>
            <a:prstDash val="solid"/>
          </a:ln>
        </p:spPr>
      </p:sp>
      <p:sp>
        <p:nvSpPr>
          <p:cNvPr id="11" name="Text 8"/>
          <p:cNvSpPr/>
          <p:nvPr/>
        </p:nvSpPr>
        <p:spPr>
          <a:xfrm>
            <a:off x="1188720" y="3236976"/>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Олена П.</a:t>
            </a:r>
            <a:endParaRPr lang="en-US" sz="1800" dirty="0"/>
          </a:p>
        </p:txBody>
      </p:sp>
      <p:sp>
        <p:nvSpPr>
          <p:cNvPr id="12" name="Shape 9"/>
          <p:cNvSpPr/>
          <p:nvPr/>
        </p:nvSpPr>
        <p:spPr>
          <a:xfrm>
            <a:off x="1033272" y="3739896"/>
            <a:ext cx="6355080" cy="512064"/>
          </a:xfrm>
          <a:prstGeom prst="roundRect">
            <a:avLst>
              <a:gd name="adj" fmla="val 28571"/>
            </a:avLst>
          </a:prstGeom>
          <a:solidFill>
            <a:srgbClr val="FFFFFF"/>
          </a:solidFill>
          <a:ln w="12700">
            <a:solidFill>
              <a:srgbClr val="FFFFFF">
                <a:alpha val="0"/>
              </a:srgbClr>
            </a:solidFill>
            <a:prstDash val="solid"/>
          </a:ln>
        </p:spPr>
      </p:sp>
      <p:sp>
        <p:nvSpPr>
          <p:cNvPr id="13" name="Text 10"/>
          <p:cNvSpPr/>
          <p:nvPr/>
        </p:nvSpPr>
        <p:spPr>
          <a:xfrm>
            <a:off x="1188720" y="3794760"/>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Рівень 3</a:t>
            </a:r>
            <a:endParaRPr lang="en-US" sz="1800" dirty="0"/>
          </a:p>
        </p:txBody>
      </p:sp>
      <p:sp>
        <p:nvSpPr>
          <p:cNvPr id="14" name="Shape 11"/>
          <p:cNvSpPr/>
          <p:nvPr/>
        </p:nvSpPr>
        <p:spPr>
          <a:xfrm>
            <a:off x="1033272" y="4297680"/>
            <a:ext cx="6355080" cy="512064"/>
          </a:xfrm>
          <a:prstGeom prst="roundRect">
            <a:avLst>
              <a:gd name="adj" fmla="val 28571"/>
            </a:avLst>
          </a:prstGeom>
          <a:solidFill>
            <a:srgbClr val="F5F6F2"/>
          </a:solidFill>
          <a:ln w="12700">
            <a:solidFill>
              <a:srgbClr val="F5F6F2">
                <a:alpha val="0"/>
              </a:srgbClr>
            </a:solidFill>
            <a:prstDash val="solid"/>
          </a:ln>
        </p:spPr>
      </p:sp>
      <p:sp>
        <p:nvSpPr>
          <p:cNvPr id="15" name="Text 12"/>
          <p:cNvSpPr/>
          <p:nvPr/>
        </p:nvSpPr>
        <p:spPr>
          <a:xfrm>
            <a:off x="1188720" y="4352544"/>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Діє до 30.11</a:t>
            </a:r>
            <a:endParaRPr lang="en-US" sz="1800" dirty="0"/>
          </a:p>
        </p:txBody>
      </p:sp>
      <p:sp>
        <p:nvSpPr>
          <p:cNvPr id="16" name="Shape 13"/>
          <p:cNvSpPr/>
          <p:nvPr/>
        </p:nvSpPr>
        <p:spPr>
          <a:xfrm>
            <a:off x="1033272" y="4855464"/>
            <a:ext cx="6355080" cy="512064"/>
          </a:xfrm>
          <a:prstGeom prst="roundRect">
            <a:avLst>
              <a:gd name="adj" fmla="val 28571"/>
            </a:avLst>
          </a:prstGeom>
          <a:solidFill>
            <a:srgbClr val="FFFFFF"/>
          </a:solidFill>
          <a:ln w="12700">
            <a:solidFill>
              <a:srgbClr val="FFFFFF">
                <a:alpha val="0"/>
              </a:srgbClr>
            </a:solidFill>
            <a:prstDash val="solid"/>
          </a:ln>
        </p:spPr>
      </p:sp>
      <p:sp>
        <p:nvSpPr>
          <p:cNvPr id="17" name="Text 14"/>
          <p:cNvSpPr/>
          <p:nvPr/>
        </p:nvSpPr>
        <p:spPr>
          <a:xfrm>
            <a:off x="1188720" y="4910328"/>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Покриття підрозділу</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Рівень і строк дії навички</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Підтвердження відповідальною людиною</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Покриття потрібної роботи в підрозділі</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Навички</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Підтверджена навичка — підстава для рішення керівника, а не автоматичний допуск.</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08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Іншій зоні потрібна людина</a:t>
            </a:r>
            <a:endParaRPr lang="en-US" sz="3500" dirty="0"/>
          </a:p>
        </p:txBody>
      </p:sp>
      <p:sp>
        <p:nvSpPr>
          <p:cNvPr id="6" name="Shape 3"/>
          <p:cNvSpPr/>
          <p:nvPr/>
        </p:nvSpPr>
        <p:spPr>
          <a:xfrm>
            <a:off x="530352" y="1920240"/>
            <a:ext cx="7434072" cy="3886200"/>
          </a:xfrm>
          <a:prstGeom prst="roundRect">
            <a:avLst>
              <a:gd name="adj" fmla="val 3765"/>
            </a:avLst>
          </a:prstGeom>
          <a:solidFill>
            <a:srgbClr val="E2F0FE"/>
          </a:solidFill>
          <a:ln w="12700">
            <a:solidFill>
              <a:srgbClr val="E2F0FE">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Переведення · поточна зміна</a:t>
            </a:r>
            <a:endParaRPr lang="en-US" sz="1500" dirty="0"/>
          </a:p>
        </p:txBody>
      </p:sp>
      <p:sp>
        <p:nvSpPr>
          <p:cNvPr id="9" name="Text 6"/>
          <p:cNvSpPr/>
          <p:nvPr/>
        </p:nvSpPr>
        <p:spPr>
          <a:xfrm>
            <a:off x="1033272" y="2633472"/>
            <a:ext cx="6309360" cy="438912"/>
          </a:xfrm>
          <a:prstGeom prst="rect">
            <a:avLst/>
          </a:prstGeom>
          <a:noFill/>
          <a:ln/>
        </p:spPr>
        <p:txBody>
          <a:bodyPr wrap="square" lIns="0" tIns="0" rIns="0" bIns="0" rtlCol="0" anchor="t"/>
          <a:lstStyle/>
          <a:p>
            <a:pPr algn="l" indent="0" marL="0">
              <a:buNone/>
            </a:pPr>
            <a:r>
              <a:rPr lang="en-US" sz="2600" dirty="0">
                <a:solidFill>
                  <a:srgbClr val="1D211F"/>
                </a:solidFill>
                <a:latin typeface="Fixel Display Semi Bold" pitchFamily="34" charset="0"/>
                <a:ea typeface="Fixel Display Semi Bold" pitchFamily="34" charset="-122"/>
                <a:cs typeface="Fixel Display Semi Bold" pitchFamily="34" charset="-120"/>
              </a:rPr>
              <a:t>Пакування</a:t>
            </a:r>
            <a:endParaRPr lang="en-US" sz="2600" dirty="0"/>
          </a:p>
        </p:txBody>
      </p:sp>
      <p:sp>
        <p:nvSpPr>
          <p:cNvPr id="10" name="Shape 7"/>
          <p:cNvSpPr/>
          <p:nvPr/>
        </p:nvSpPr>
        <p:spPr>
          <a:xfrm>
            <a:off x="1033272" y="3182112"/>
            <a:ext cx="6355080" cy="512064"/>
          </a:xfrm>
          <a:prstGeom prst="roundRect">
            <a:avLst>
              <a:gd name="adj" fmla="val 28571"/>
            </a:avLst>
          </a:prstGeom>
          <a:solidFill>
            <a:srgbClr val="F5F6F2"/>
          </a:solidFill>
          <a:ln w="12700">
            <a:solidFill>
              <a:srgbClr val="F5F6F2">
                <a:alpha val="0"/>
              </a:srgbClr>
            </a:solidFill>
            <a:prstDash val="solid"/>
          </a:ln>
        </p:spPr>
      </p:sp>
      <p:sp>
        <p:nvSpPr>
          <p:cNvPr id="11" name="Text 8"/>
          <p:cNvSpPr/>
          <p:nvPr/>
        </p:nvSpPr>
        <p:spPr>
          <a:xfrm>
            <a:off x="1188720" y="3236976"/>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До 10:30</a:t>
            </a:r>
            <a:endParaRPr lang="en-US" sz="1800" dirty="0"/>
          </a:p>
        </p:txBody>
      </p:sp>
      <p:sp>
        <p:nvSpPr>
          <p:cNvPr id="12" name="Shape 9"/>
          <p:cNvSpPr/>
          <p:nvPr/>
        </p:nvSpPr>
        <p:spPr>
          <a:xfrm>
            <a:off x="1033272" y="3739896"/>
            <a:ext cx="6355080" cy="512064"/>
          </a:xfrm>
          <a:prstGeom prst="roundRect">
            <a:avLst>
              <a:gd name="adj" fmla="val 28571"/>
            </a:avLst>
          </a:prstGeom>
          <a:solidFill>
            <a:srgbClr val="FFFFFF"/>
          </a:solidFill>
          <a:ln w="12700">
            <a:solidFill>
              <a:srgbClr val="FFFFFF">
                <a:alpha val="0"/>
              </a:srgbClr>
            </a:solidFill>
            <a:prstDash val="solid"/>
          </a:ln>
        </p:spPr>
      </p:sp>
      <p:sp>
        <p:nvSpPr>
          <p:cNvPr id="13" name="Text 10"/>
          <p:cNvSpPr/>
          <p:nvPr/>
        </p:nvSpPr>
        <p:spPr>
          <a:xfrm>
            <a:off x="1188720" y="3794760"/>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Складання</a:t>
            </a:r>
            <a:endParaRPr lang="en-US" sz="1800" dirty="0"/>
          </a:p>
        </p:txBody>
      </p:sp>
      <p:sp>
        <p:nvSpPr>
          <p:cNvPr id="14" name="Shape 11"/>
          <p:cNvSpPr/>
          <p:nvPr/>
        </p:nvSpPr>
        <p:spPr>
          <a:xfrm>
            <a:off x="1033272" y="4297680"/>
            <a:ext cx="6355080" cy="512064"/>
          </a:xfrm>
          <a:prstGeom prst="roundRect">
            <a:avLst>
              <a:gd name="adj" fmla="val 28571"/>
            </a:avLst>
          </a:prstGeom>
          <a:solidFill>
            <a:srgbClr val="F5F6F2"/>
          </a:solidFill>
          <a:ln w="12700">
            <a:solidFill>
              <a:srgbClr val="F5F6F2">
                <a:alpha val="0"/>
              </a:srgbClr>
            </a:solidFill>
            <a:prstDash val="solid"/>
          </a:ln>
        </p:spPr>
      </p:sp>
      <p:sp>
        <p:nvSpPr>
          <p:cNvPr id="15" name="Text 12"/>
          <p:cNvSpPr/>
          <p:nvPr/>
        </p:nvSpPr>
        <p:spPr>
          <a:xfrm>
            <a:off x="1188720" y="4352544"/>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З 10:30</a:t>
            </a:r>
            <a:endParaRPr lang="en-US" sz="1800" dirty="0"/>
          </a:p>
        </p:txBody>
      </p:sp>
      <p:sp>
        <p:nvSpPr>
          <p:cNvPr id="16" name="Shape 13"/>
          <p:cNvSpPr/>
          <p:nvPr/>
        </p:nvSpPr>
        <p:spPr>
          <a:xfrm>
            <a:off x="1033272" y="4855464"/>
            <a:ext cx="6355080" cy="512064"/>
          </a:xfrm>
          <a:prstGeom prst="roundRect">
            <a:avLst>
              <a:gd name="adj" fmla="val 28571"/>
            </a:avLst>
          </a:prstGeom>
          <a:solidFill>
            <a:srgbClr val="FFFFFF"/>
          </a:solidFill>
          <a:ln w="12700">
            <a:solidFill>
              <a:srgbClr val="FFFFFF">
                <a:alpha val="0"/>
              </a:srgbClr>
            </a:solidFill>
            <a:prstDash val="solid"/>
          </a:ln>
        </p:spPr>
      </p:sp>
      <p:sp>
        <p:nvSpPr>
          <p:cNvPr id="17" name="Text 14"/>
          <p:cNvSpPr/>
          <p:nvPr/>
        </p:nvSpPr>
        <p:spPr>
          <a:xfrm>
            <a:off x="1188720" y="4910328"/>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Майстер указав причину</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Погоджене переведення під час зміни</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Завершення одного місця й початок іншого</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Час та умови оплати зберігають контекст</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Переведення під час зміни</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Переведення погоджується в межах одного майданчика; закріплені умови оплати зберігаються.</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09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Потрібні дії — у знайомому Telegram</a:t>
            </a:r>
            <a:endParaRPr lang="en-US" sz="3500" dirty="0"/>
          </a:p>
        </p:txBody>
      </p:sp>
      <p:sp>
        <p:nvSpPr>
          <p:cNvPr id="6" name="Shape 3"/>
          <p:cNvSpPr/>
          <p:nvPr/>
        </p:nvSpPr>
        <p:spPr>
          <a:xfrm>
            <a:off x="530352" y="1920240"/>
            <a:ext cx="7434072" cy="3886200"/>
          </a:xfrm>
          <a:prstGeom prst="roundRect">
            <a:avLst>
              <a:gd name="adj" fmla="val 3765"/>
            </a:avLst>
          </a:prstGeom>
          <a:solidFill>
            <a:srgbClr val="E2F0FE"/>
          </a:solidFill>
          <a:ln w="12700">
            <a:solidFill>
              <a:srgbClr val="E2F0FE">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Telegram · Механік</a:t>
            </a:r>
            <a:endParaRPr lang="en-US" sz="1500" dirty="0"/>
          </a:p>
        </p:txBody>
      </p:sp>
      <p:sp>
        <p:nvSpPr>
          <p:cNvPr id="9" name="Shape 6"/>
          <p:cNvSpPr/>
          <p:nvPr/>
        </p:nvSpPr>
        <p:spPr>
          <a:xfrm>
            <a:off x="1051560" y="2715768"/>
            <a:ext cx="6355080" cy="2633472"/>
          </a:xfrm>
          <a:prstGeom prst="roundRect">
            <a:avLst>
              <a:gd name="adj" fmla="val 5556"/>
            </a:avLst>
          </a:prstGeom>
          <a:solidFill>
            <a:srgbClr val="E2F0FE"/>
          </a:solidFill>
          <a:ln w="12700">
            <a:solidFill>
              <a:srgbClr val="E2F0FE">
                <a:alpha val="0"/>
              </a:srgbClr>
            </a:solidFill>
            <a:prstDash val="solid"/>
          </a:ln>
        </p:spPr>
      </p:sp>
      <p:sp>
        <p:nvSpPr>
          <p:cNvPr id="10" name="Text 7"/>
          <p:cNvSpPr/>
          <p:nvPr/>
        </p:nvSpPr>
        <p:spPr>
          <a:xfrm>
            <a:off x="1280160" y="2907792"/>
            <a:ext cx="5852160" cy="393192"/>
          </a:xfrm>
          <a:prstGeom prst="rect">
            <a:avLst/>
          </a:prstGeom>
          <a:noFill/>
          <a:ln/>
        </p:spPr>
        <p:txBody>
          <a:bodyPr wrap="square" lIns="0" tIns="0" rIns="0" bIns="0" rtlCol="0" anchor="t"/>
          <a:lstStyle/>
          <a:p>
            <a:pPr algn="l" indent="0" marL="0">
              <a:buNone/>
            </a:pPr>
            <a:r>
              <a:rPr lang="en-US" sz="2500" dirty="0">
                <a:solidFill>
                  <a:srgbClr val="1D211F"/>
                </a:solidFill>
                <a:latin typeface="Fixel Display Semi Bold" pitchFamily="34" charset="0"/>
                <a:ea typeface="Fixel Display Semi Bold" pitchFamily="34" charset="-122"/>
                <a:cs typeface="Fixel Display Semi Bold" pitchFamily="34" charset="-120"/>
              </a:rPr>
              <a:t>Мої роботи</a:t>
            </a:r>
            <a:endParaRPr lang="en-US" sz="2500" dirty="0"/>
          </a:p>
        </p:txBody>
      </p:sp>
      <p:sp>
        <p:nvSpPr>
          <p:cNvPr id="11" name="Text 8"/>
          <p:cNvSpPr/>
          <p:nvPr/>
        </p:nvSpPr>
        <p:spPr>
          <a:xfrm>
            <a:off x="1280160" y="3493008"/>
            <a:ext cx="5852160" cy="438912"/>
          </a:xfrm>
          <a:prstGeom prst="rect">
            <a:avLst/>
          </a:prstGeom>
          <a:noFill/>
          <a:ln/>
        </p:spPr>
        <p:txBody>
          <a:bodyPr wrap="square" lIns="0" tIns="0" rIns="0" bIns="0" rtlCol="0" anchor="t"/>
          <a:lstStyle/>
          <a:p>
            <a:pPr algn="l" indent="0" marL="0">
              <a:buNone/>
            </a:pPr>
            <a:r>
              <a:rPr lang="en-US" sz="2200" dirty="0">
                <a:solidFill>
                  <a:srgbClr val="1D211F"/>
                </a:solidFill>
                <a:latin typeface="Fixel Text Regular" pitchFamily="34" charset="0"/>
                <a:ea typeface="Fixel Text Regular" pitchFamily="34" charset="-122"/>
                <a:cs typeface="Fixel Text Regular" pitchFamily="34" charset="-120"/>
              </a:rPr>
              <a:t>Заміна фільтра · Лінія 2</a:t>
            </a:r>
            <a:endParaRPr lang="en-US" sz="2200" dirty="0"/>
          </a:p>
        </p:txBody>
      </p:sp>
      <p:sp>
        <p:nvSpPr>
          <p:cNvPr id="12" name="Shape 9"/>
          <p:cNvSpPr/>
          <p:nvPr/>
        </p:nvSpPr>
        <p:spPr>
          <a:xfrm>
            <a:off x="1280160" y="4133088"/>
            <a:ext cx="2779776" cy="457200"/>
          </a:xfrm>
          <a:prstGeom prst="roundRect">
            <a:avLst>
              <a:gd name="adj" fmla="val 32000"/>
            </a:avLst>
          </a:prstGeom>
          <a:solidFill>
            <a:srgbClr val="FFFFFF"/>
          </a:solidFill>
          <a:ln w="12700">
            <a:solidFill>
              <a:srgbClr val="FFFFFF">
                <a:alpha val="0"/>
              </a:srgbClr>
            </a:solidFill>
            <a:prstDash val="solid"/>
          </a:ln>
        </p:spPr>
      </p:sp>
      <p:sp>
        <p:nvSpPr>
          <p:cNvPr id="13" name="Text 10"/>
          <p:cNvSpPr/>
          <p:nvPr/>
        </p:nvSpPr>
        <p:spPr>
          <a:xfrm>
            <a:off x="1389888" y="4242816"/>
            <a:ext cx="2560320" cy="256032"/>
          </a:xfrm>
          <a:prstGeom prst="rect">
            <a:avLst/>
          </a:prstGeom>
          <a:noFill/>
          <a:ln/>
        </p:spPr>
        <p:txBody>
          <a:bodyPr wrap="square" lIns="0" tIns="0" rIns="0" bIns="0" rtlCol="0" anchor="t"/>
          <a:lstStyle/>
          <a:p>
            <a:pPr algn="ctr"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Інструкція</a:t>
            </a:r>
            <a:endParaRPr lang="en-US" sz="1800" dirty="0"/>
          </a:p>
        </p:txBody>
      </p:sp>
      <p:sp>
        <p:nvSpPr>
          <p:cNvPr id="14" name="Shape 11"/>
          <p:cNvSpPr/>
          <p:nvPr/>
        </p:nvSpPr>
        <p:spPr>
          <a:xfrm>
            <a:off x="4251960" y="4133088"/>
            <a:ext cx="2779776" cy="457200"/>
          </a:xfrm>
          <a:prstGeom prst="roundRect">
            <a:avLst>
              <a:gd name="adj" fmla="val 32000"/>
            </a:avLst>
          </a:prstGeom>
          <a:solidFill>
            <a:srgbClr val="FFFFFF"/>
          </a:solidFill>
          <a:ln w="12700">
            <a:solidFill>
              <a:srgbClr val="FFFFFF">
                <a:alpha val="0"/>
              </a:srgbClr>
            </a:solidFill>
            <a:prstDash val="solid"/>
          </a:ln>
        </p:spPr>
      </p:sp>
      <p:sp>
        <p:nvSpPr>
          <p:cNvPr id="15" name="Text 12"/>
          <p:cNvSpPr/>
          <p:nvPr/>
        </p:nvSpPr>
        <p:spPr>
          <a:xfrm>
            <a:off x="4361688" y="4242816"/>
            <a:ext cx="2560320" cy="256032"/>
          </a:xfrm>
          <a:prstGeom prst="rect">
            <a:avLst/>
          </a:prstGeom>
          <a:noFill/>
          <a:ln/>
        </p:spPr>
        <p:txBody>
          <a:bodyPr wrap="square" lIns="0" tIns="0" rIns="0" bIns="0" rtlCol="0" anchor="t"/>
          <a:lstStyle/>
          <a:p>
            <a:pPr algn="ctr"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Матеріали</a:t>
            </a:r>
            <a:endParaRPr lang="en-US" sz="1800" dirty="0"/>
          </a:p>
        </p:txBody>
      </p:sp>
      <p:sp>
        <p:nvSpPr>
          <p:cNvPr id="16" name="Shape 13"/>
          <p:cNvSpPr/>
          <p:nvPr/>
        </p:nvSpPr>
        <p:spPr>
          <a:xfrm>
            <a:off x="1280160" y="4736592"/>
            <a:ext cx="5760720" cy="438912"/>
          </a:xfrm>
          <a:prstGeom prst="roundRect">
            <a:avLst>
              <a:gd name="adj" fmla="val 33333"/>
            </a:avLst>
          </a:prstGeom>
          <a:solidFill>
            <a:srgbClr val="111412"/>
          </a:solidFill>
          <a:ln w="12700">
            <a:solidFill>
              <a:srgbClr val="111412">
                <a:alpha val="0"/>
              </a:srgbClr>
            </a:solidFill>
            <a:prstDash val="solid"/>
          </a:ln>
        </p:spPr>
      </p:sp>
      <p:sp>
        <p:nvSpPr>
          <p:cNvPr id="17" name="Text 14"/>
          <p:cNvSpPr/>
          <p:nvPr/>
        </p:nvSpPr>
        <p:spPr>
          <a:xfrm>
            <a:off x="1481328" y="4837176"/>
            <a:ext cx="5358384" cy="256032"/>
          </a:xfrm>
          <a:prstGeom prst="rect">
            <a:avLst/>
          </a:prstGeom>
          <a:noFill/>
          <a:ln/>
        </p:spPr>
        <p:txBody>
          <a:bodyPr wrap="square" lIns="0" tIns="0" rIns="0" bIns="0" rtlCol="0" anchor="t"/>
          <a:lstStyle/>
          <a:p>
            <a:pPr algn="ctr" indent="0" marL="0">
              <a:buNone/>
            </a:pPr>
            <a:r>
              <a:rPr lang="en-US" sz="1800" dirty="0">
                <a:solidFill>
                  <a:srgbClr val="FFFFFF"/>
                </a:solidFill>
                <a:latin typeface="Fixel Text Semi Bold" pitchFamily="34" charset="0"/>
                <a:ea typeface="Fixel Text Semi Bold" pitchFamily="34" charset="-122"/>
                <a:cs typeface="Fixel Text Semi Bold" pitchFamily="34" charset="-120"/>
              </a:rPr>
              <a:t>Подати результат</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Свій набір дій для спеціальності</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Механік бачить роботи й інструкції</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Адресні повідомлення без спільного чату</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Telegram за спеціальністю + Повідомлення</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Доступні дії залежать від ролі, спеціальності й підключених можливостей.</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10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Зауваження до фото має конкретну підставу</a:t>
            </a:r>
            <a:endParaRPr lang="en-US" sz="3500" dirty="0"/>
          </a:p>
        </p:txBody>
      </p:sp>
      <p:sp>
        <p:nvSpPr>
          <p:cNvPr id="6" name="Shape 3"/>
          <p:cNvSpPr/>
          <p:nvPr/>
        </p:nvSpPr>
        <p:spPr>
          <a:xfrm>
            <a:off x="530352" y="1920240"/>
            <a:ext cx="7434072" cy="3886200"/>
          </a:xfrm>
          <a:prstGeom prst="roundRect">
            <a:avLst>
              <a:gd name="adj" fmla="val 3765"/>
            </a:avLst>
          </a:prstGeom>
          <a:solidFill>
            <a:srgbClr val="E6F6C6"/>
          </a:solidFill>
          <a:ln w="12700">
            <a:solidFill>
              <a:srgbClr val="E6F6C6">
                <a:alpha val="0"/>
              </a:srgbClr>
            </a:solidFill>
            <a:prstDash val="solid"/>
          </a:ln>
        </p:spPr>
      </p:sp>
      <p:pic>
        <p:nvPicPr>
          <p:cNvPr id="7" name="Image 1" descr="preencoded.png">    </p:cNvPr>
          <p:cNvPicPr>
            <a:picLocks noChangeAspect="1"/>
          </p:cNvPicPr>
          <p:nvPr/>
        </p:nvPicPr>
        <p:blipFill>
          <a:blip r:embed="rId3"/>
          <a:stretch>
            <a:fillRect/>
          </a:stretch>
        </p:blipFill>
        <p:spPr>
          <a:xfrm>
            <a:off x="1022532" y="2112264"/>
            <a:ext cx="6449711"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Фото й правила поруч зі звітом</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AI-підказки за підключеного сервісу</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Остаточне рішення — за майстром</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Перевірка фото</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AI пропонує пояснення; майстер перевіряє матеріали та приймає рішення.</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11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Працівник бачить, звідки беруться бали</a:t>
            </a:r>
            <a:endParaRPr lang="en-US" sz="3500" dirty="0"/>
          </a:p>
        </p:txBody>
      </p:sp>
      <p:sp>
        <p:nvSpPr>
          <p:cNvPr id="6" name="Shape 3"/>
          <p:cNvSpPr/>
          <p:nvPr/>
        </p:nvSpPr>
        <p:spPr>
          <a:xfrm>
            <a:off x="530352" y="1920240"/>
            <a:ext cx="7434072" cy="3886200"/>
          </a:xfrm>
          <a:prstGeom prst="roundRect">
            <a:avLst>
              <a:gd name="adj" fmla="val 3765"/>
            </a:avLst>
          </a:prstGeom>
          <a:solidFill>
            <a:srgbClr val="EBE0F7"/>
          </a:solidFill>
          <a:ln w="12700">
            <a:solidFill>
              <a:srgbClr val="EBE0F7">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Бали за схвалену роботу</a:t>
            </a:r>
            <a:endParaRPr lang="en-US" sz="1500" dirty="0"/>
          </a:p>
        </p:txBody>
      </p:sp>
      <p:sp>
        <p:nvSpPr>
          <p:cNvPr id="9" name="Shape 6"/>
          <p:cNvSpPr/>
          <p:nvPr/>
        </p:nvSpPr>
        <p:spPr>
          <a:xfrm>
            <a:off x="1033272" y="2770632"/>
            <a:ext cx="3383280" cy="1261872"/>
          </a:xfrm>
          <a:prstGeom prst="roundRect">
            <a:avLst>
              <a:gd name="adj" fmla="val 11594"/>
            </a:avLst>
          </a:prstGeom>
          <a:solidFill>
            <a:srgbClr val="F5F6F2"/>
          </a:solidFill>
          <a:ln w="12700">
            <a:solidFill>
              <a:srgbClr val="F5F6F2">
                <a:alpha val="0"/>
              </a:srgbClr>
            </a:solidFill>
            <a:prstDash val="solid"/>
          </a:ln>
        </p:spPr>
      </p:sp>
      <p:sp>
        <p:nvSpPr>
          <p:cNvPr id="10" name="Text 7"/>
          <p:cNvSpPr/>
          <p:nvPr/>
        </p:nvSpPr>
        <p:spPr>
          <a:xfrm>
            <a:off x="1243584" y="2971800"/>
            <a:ext cx="2926080" cy="384048"/>
          </a:xfrm>
          <a:prstGeom prst="rect">
            <a:avLst/>
          </a:prstGeom>
          <a:noFill/>
          <a:ln/>
        </p:spPr>
        <p:txBody>
          <a:bodyPr wrap="square" lIns="0" tIns="0" rIns="0" bIns="0" rtlCol="0" anchor="t"/>
          <a:lstStyle/>
          <a:p>
            <a:pPr algn="l" indent="0" marL="0">
              <a:buNone/>
            </a:pPr>
            <a:r>
              <a:rPr lang="en-US" sz="2500" dirty="0">
                <a:solidFill>
                  <a:srgbClr val="1D211F"/>
                </a:solidFill>
                <a:latin typeface="Fixel Display Semi Bold" pitchFamily="34" charset="0"/>
                <a:ea typeface="Fixel Display Semi Bold" pitchFamily="34" charset="-122"/>
                <a:cs typeface="Fixel Display Semi Bold" pitchFamily="34" charset="-120"/>
              </a:rPr>
              <a:t>Чекліст зміни</a:t>
            </a:r>
            <a:endParaRPr lang="en-US" sz="2500" dirty="0"/>
          </a:p>
        </p:txBody>
      </p:sp>
      <p:sp>
        <p:nvSpPr>
          <p:cNvPr id="11" name="Text 8"/>
          <p:cNvSpPr/>
          <p:nvPr/>
        </p:nvSpPr>
        <p:spPr>
          <a:xfrm>
            <a:off x="1243584" y="3547872"/>
            <a:ext cx="2926080" cy="320040"/>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Схвалено майстром</a:t>
            </a:r>
            <a:endParaRPr lang="en-US" sz="1900" dirty="0"/>
          </a:p>
        </p:txBody>
      </p:sp>
      <p:sp>
        <p:nvSpPr>
          <p:cNvPr id="12" name="Shape 9"/>
          <p:cNvSpPr/>
          <p:nvPr/>
        </p:nvSpPr>
        <p:spPr>
          <a:xfrm>
            <a:off x="4599432" y="3191256"/>
            <a:ext cx="365760" cy="457200"/>
          </a:xfrm>
          <a:prstGeom prst="chevron">
            <a:avLst/>
          </a:prstGeom>
          <a:solidFill>
            <a:srgbClr val="545B57"/>
          </a:solidFill>
          <a:ln w="12700">
            <a:solidFill>
              <a:srgbClr val="333333">
                <a:alpha val="0"/>
              </a:srgbClr>
            </a:solidFill>
            <a:prstDash val="solid"/>
          </a:ln>
        </p:spPr>
      </p:sp>
      <p:sp>
        <p:nvSpPr>
          <p:cNvPr id="13" name="Shape 10"/>
          <p:cNvSpPr/>
          <p:nvPr/>
        </p:nvSpPr>
        <p:spPr>
          <a:xfrm>
            <a:off x="5212080" y="2770632"/>
            <a:ext cx="2176272" cy="1261872"/>
          </a:xfrm>
          <a:prstGeom prst="roundRect">
            <a:avLst>
              <a:gd name="adj" fmla="val 11594"/>
            </a:avLst>
          </a:prstGeom>
          <a:solidFill>
            <a:srgbClr val="EEF4E2"/>
          </a:solidFill>
          <a:ln w="12700">
            <a:solidFill>
              <a:srgbClr val="EEF4E2">
                <a:alpha val="0"/>
              </a:srgbClr>
            </a:solidFill>
            <a:prstDash val="solid"/>
          </a:ln>
        </p:spPr>
      </p:sp>
      <p:sp>
        <p:nvSpPr>
          <p:cNvPr id="14" name="Text 11"/>
          <p:cNvSpPr/>
          <p:nvPr/>
        </p:nvSpPr>
        <p:spPr>
          <a:xfrm>
            <a:off x="5367528" y="3191256"/>
            <a:ext cx="1865376" cy="530352"/>
          </a:xfrm>
          <a:prstGeom prst="rect">
            <a:avLst/>
          </a:prstGeom>
          <a:noFill/>
          <a:ln/>
        </p:spPr>
        <p:txBody>
          <a:bodyPr wrap="square" lIns="0" tIns="0" rIns="0" bIns="0" rtlCol="0" anchor="t"/>
          <a:lstStyle/>
          <a:p>
            <a:pPr algn="ctr" indent="0" marL="0">
              <a:buNone/>
            </a:pPr>
            <a:r>
              <a:rPr lang="en-US" sz="3300" dirty="0">
                <a:solidFill>
                  <a:srgbClr val="1D211F"/>
                </a:solidFill>
                <a:latin typeface="Fixel Display Semi Bold" pitchFamily="34" charset="0"/>
                <a:ea typeface="Fixel Display Semi Bold" pitchFamily="34" charset="-122"/>
                <a:cs typeface="Fixel Display Semi Bold" pitchFamily="34" charset="-120"/>
              </a:rPr>
              <a:t>+1 бал</a:t>
            </a:r>
            <a:endParaRPr lang="en-US" sz="3300" dirty="0"/>
          </a:p>
        </p:txBody>
      </p:sp>
      <p:sp>
        <p:nvSpPr>
          <p:cNvPr id="15" name="Text 12"/>
          <p:cNvSpPr/>
          <p:nvPr/>
        </p:nvSpPr>
        <p:spPr>
          <a:xfrm>
            <a:off x="1051560" y="4370832"/>
            <a:ext cx="6126480" cy="347472"/>
          </a:xfrm>
          <a:prstGeom prst="rect">
            <a:avLst/>
          </a:prstGeom>
          <a:noFill/>
          <a:ln/>
        </p:spPr>
        <p:txBody>
          <a:bodyPr wrap="square" lIns="0" tIns="0" rIns="0" bIns="0" rtlCol="0" anchor="t"/>
          <a:lstStyle/>
          <a:p>
            <a:pPr algn="l"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Історія працівника</a:t>
            </a:r>
            <a:endParaRPr lang="en-US" sz="2100" dirty="0"/>
          </a:p>
        </p:txBody>
      </p:sp>
      <p:sp>
        <p:nvSpPr>
          <p:cNvPr id="16" name="Shape 13"/>
          <p:cNvSpPr/>
          <p:nvPr/>
        </p:nvSpPr>
        <p:spPr>
          <a:xfrm>
            <a:off x="1033272" y="4846320"/>
            <a:ext cx="6355080" cy="530352"/>
          </a:xfrm>
          <a:prstGeom prst="roundRect">
            <a:avLst>
              <a:gd name="adj" fmla="val 27586"/>
            </a:avLst>
          </a:prstGeom>
          <a:solidFill>
            <a:srgbClr val="F5F6F2"/>
          </a:solidFill>
          <a:ln w="12700">
            <a:solidFill>
              <a:srgbClr val="F5F6F2">
                <a:alpha val="0"/>
              </a:srgbClr>
            </a:solidFill>
            <a:prstDash val="solid"/>
          </a:ln>
        </p:spPr>
      </p:sp>
      <p:sp>
        <p:nvSpPr>
          <p:cNvPr id="17" name="Text 14"/>
          <p:cNvSpPr/>
          <p:nvPr/>
        </p:nvSpPr>
        <p:spPr>
          <a:xfrm>
            <a:off x="1243584" y="4965192"/>
            <a:ext cx="5943600" cy="32004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Схвалений чекліст · +1</a:t>
            </a:r>
            <a:endParaRPr lang="en-US" sz="20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Один бал за схвалений чекліст зміни</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Свій результат у Telegram</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Історія балів і зауважень за місяць</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Бонус</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Схвалений чекліст — один бал за зміну. Бали окремо від зарплати.</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12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Від ставки й годин до суми та залишку</a:t>
            </a:r>
            <a:endParaRPr lang="en-US" sz="3500" dirty="0"/>
          </a:p>
        </p:txBody>
      </p:sp>
      <p:sp>
        <p:nvSpPr>
          <p:cNvPr id="6" name="Shape 3"/>
          <p:cNvSpPr/>
          <p:nvPr/>
        </p:nvSpPr>
        <p:spPr>
          <a:xfrm>
            <a:off x="530352" y="1920240"/>
            <a:ext cx="7434072" cy="3886200"/>
          </a:xfrm>
          <a:prstGeom prst="roundRect">
            <a:avLst>
              <a:gd name="adj" fmla="val 3765"/>
            </a:avLst>
          </a:prstGeom>
          <a:solidFill>
            <a:srgbClr val="EBE0F7"/>
          </a:solidFill>
          <a:ln w="12700">
            <a:solidFill>
              <a:srgbClr val="EBE0F7">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Зарплата · жовтень</a:t>
            </a:r>
            <a:endParaRPr lang="en-US" sz="1500" dirty="0"/>
          </a:p>
        </p:txBody>
      </p:sp>
      <p:sp>
        <p:nvSpPr>
          <p:cNvPr id="9" name="Shape 6"/>
          <p:cNvSpPr/>
          <p:nvPr/>
        </p:nvSpPr>
        <p:spPr>
          <a:xfrm>
            <a:off x="1005840" y="2697480"/>
            <a:ext cx="3063240" cy="2596896"/>
          </a:xfrm>
          <a:prstGeom prst="roundRect">
            <a:avLst>
              <a:gd name="adj" fmla="val 5634"/>
            </a:avLst>
          </a:prstGeom>
          <a:solidFill>
            <a:srgbClr val="F5F6F2"/>
          </a:solidFill>
          <a:ln w="12700">
            <a:solidFill>
              <a:srgbClr val="F5F6F2">
                <a:alpha val="0"/>
              </a:srgbClr>
            </a:solidFill>
            <a:prstDash val="solid"/>
          </a:ln>
        </p:spPr>
      </p:sp>
      <p:sp>
        <p:nvSpPr>
          <p:cNvPr id="10" name="Shape 7"/>
          <p:cNvSpPr/>
          <p:nvPr/>
        </p:nvSpPr>
        <p:spPr>
          <a:xfrm>
            <a:off x="4206240" y="2697480"/>
            <a:ext cx="3246120" cy="2596896"/>
          </a:xfrm>
          <a:prstGeom prst="roundRect">
            <a:avLst>
              <a:gd name="adj" fmla="val 5634"/>
            </a:avLst>
          </a:prstGeom>
          <a:solidFill>
            <a:srgbClr val="EEF4E2"/>
          </a:solidFill>
          <a:ln w="12700">
            <a:solidFill>
              <a:srgbClr val="EEF4E2">
                <a:alpha val="0"/>
              </a:srgbClr>
            </a:solidFill>
            <a:prstDash val="solid"/>
          </a:ln>
        </p:spPr>
      </p:sp>
      <p:sp>
        <p:nvSpPr>
          <p:cNvPr id="11" name="Text 8"/>
          <p:cNvSpPr/>
          <p:nvPr/>
        </p:nvSpPr>
        <p:spPr>
          <a:xfrm>
            <a:off x="1207008" y="2871216"/>
            <a:ext cx="2670048" cy="365760"/>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Затверджена ставка</a:t>
            </a:r>
            <a:endParaRPr lang="en-US" sz="1700" dirty="0"/>
          </a:p>
        </p:txBody>
      </p:sp>
      <p:sp>
        <p:nvSpPr>
          <p:cNvPr id="12" name="Text 9"/>
          <p:cNvSpPr/>
          <p:nvPr/>
        </p:nvSpPr>
        <p:spPr>
          <a:xfrm>
            <a:off x="1207008" y="3337560"/>
            <a:ext cx="2670048" cy="457200"/>
          </a:xfrm>
          <a:prstGeom prst="rect">
            <a:avLst/>
          </a:prstGeom>
          <a:noFill/>
          <a:ln/>
        </p:spPr>
        <p:txBody>
          <a:bodyPr wrap="square" lIns="0" tIns="0" rIns="0" bIns="0" rtlCol="0" anchor="t"/>
          <a:lstStyle/>
          <a:p>
            <a:pPr algn="l" indent="0" marL="0">
              <a:buNone/>
            </a:pPr>
            <a:r>
              <a:rPr lang="en-US" sz="2300" dirty="0">
                <a:solidFill>
                  <a:srgbClr val="1D211F"/>
                </a:solidFill>
                <a:latin typeface="Fixel Text Semi Bold" pitchFamily="34" charset="0"/>
                <a:ea typeface="Fixel Text Semi Bold" pitchFamily="34" charset="-122"/>
                <a:cs typeface="Fixel Text Semi Bold" pitchFamily="34" charset="-120"/>
              </a:rPr>
              <a:t>150 ₴ / год × 160 год</a:t>
            </a:r>
            <a:endParaRPr lang="en-US" sz="2300" dirty="0"/>
          </a:p>
        </p:txBody>
      </p:sp>
      <p:sp>
        <p:nvSpPr>
          <p:cNvPr id="13" name="Text 10"/>
          <p:cNvSpPr/>
          <p:nvPr/>
        </p:nvSpPr>
        <p:spPr>
          <a:xfrm>
            <a:off x="1207008" y="4069080"/>
            <a:ext cx="2670048" cy="347472"/>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За ставкою</a:t>
            </a:r>
            <a:endParaRPr lang="en-US" sz="1700" dirty="0"/>
          </a:p>
        </p:txBody>
      </p:sp>
      <p:sp>
        <p:nvSpPr>
          <p:cNvPr id="14" name="Text 11"/>
          <p:cNvSpPr/>
          <p:nvPr/>
        </p:nvSpPr>
        <p:spPr>
          <a:xfrm>
            <a:off x="1207008" y="4526280"/>
            <a:ext cx="2670048" cy="530352"/>
          </a:xfrm>
          <a:prstGeom prst="rect">
            <a:avLst/>
          </a:prstGeom>
          <a:noFill/>
          <a:ln/>
        </p:spPr>
        <p:txBody>
          <a:bodyPr wrap="square" lIns="0" tIns="0" rIns="0" bIns="0" rtlCol="0" anchor="t"/>
          <a:lstStyle/>
          <a:p>
            <a:pPr algn="l" indent="0" marL="0">
              <a:buNone/>
            </a:pPr>
            <a:r>
              <a:rPr lang="en-US" sz="3300" dirty="0">
                <a:solidFill>
                  <a:srgbClr val="1D211F"/>
                </a:solidFill>
                <a:latin typeface="Fixel Display Semi Bold" pitchFamily="34" charset="0"/>
                <a:ea typeface="Fixel Display Semi Bold" pitchFamily="34" charset="-122"/>
                <a:cs typeface="Fixel Display Semi Bold" pitchFamily="34" charset="-120"/>
              </a:rPr>
              <a:t>24 000 ₴</a:t>
            </a:r>
            <a:endParaRPr lang="en-US" sz="3300" dirty="0"/>
          </a:p>
        </p:txBody>
      </p:sp>
      <p:sp>
        <p:nvSpPr>
          <p:cNvPr id="15" name="Text 12"/>
          <p:cNvSpPr/>
          <p:nvPr/>
        </p:nvSpPr>
        <p:spPr>
          <a:xfrm>
            <a:off x="4407408" y="2852928"/>
            <a:ext cx="2834640" cy="548640"/>
          </a:xfrm>
          <a:prstGeom prst="rect">
            <a:avLst/>
          </a:prstGeom>
          <a:noFill/>
          <a:ln/>
        </p:spPr>
        <p:txBody>
          <a:bodyPr wrap="square" lIns="0" tIns="0" rIns="0" bIns="0" rtlCol="0" anchor="t"/>
          <a:lstStyle/>
          <a:p>
            <a:pPr algn="l" indent="0" marL="0">
              <a:buNone/>
            </a:pPr>
            <a:r>
              <a:rPr lang="en-US" sz="1600" dirty="0">
                <a:solidFill>
                  <a:srgbClr val="1D211F"/>
                </a:solidFill>
                <a:latin typeface="Fixel Text Semi Bold" pitchFamily="34" charset="0"/>
                <a:ea typeface="Fixel Text Semi Bold" pitchFamily="34" charset="-122"/>
                <a:cs typeface="Fixel Text Semi Bold" pitchFamily="34" charset="-120"/>
              </a:rPr>
              <a:t>Сума до виплати від бухгалтера</a:t>
            </a:r>
            <a:endParaRPr lang="en-US" sz="1600" dirty="0"/>
          </a:p>
        </p:txBody>
      </p:sp>
      <p:sp>
        <p:nvSpPr>
          <p:cNvPr id="16" name="Text 13"/>
          <p:cNvSpPr/>
          <p:nvPr/>
        </p:nvSpPr>
        <p:spPr>
          <a:xfrm>
            <a:off x="4407408" y="3502152"/>
            <a:ext cx="2834640" cy="502920"/>
          </a:xfrm>
          <a:prstGeom prst="rect">
            <a:avLst/>
          </a:prstGeom>
          <a:noFill/>
          <a:ln/>
        </p:spPr>
        <p:txBody>
          <a:bodyPr wrap="square" lIns="0" tIns="0" rIns="0" bIns="0" rtlCol="0" anchor="t"/>
          <a:lstStyle/>
          <a:p>
            <a:pPr algn="l" indent="0" marL="0">
              <a:buNone/>
            </a:pPr>
            <a:r>
              <a:rPr lang="en-US" sz="3000" dirty="0">
                <a:solidFill>
                  <a:srgbClr val="1D211F"/>
                </a:solidFill>
                <a:latin typeface="Fixel Display Semi Bold" pitchFamily="34" charset="0"/>
                <a:ea typeface="Fixel Display Semi Bold" pitchFamily="34" charset="-122"/>
                <a:cs typeface="Fixel Display Semi Bold" pitchFamily="34" charset="-120"/>
              </a:rPr>
              <a:t>22 000 ₴</a:t>
            </a:r>
            <a:endParaRPr lang="en-US" sz="3000" dirty="0"/>
          </a:p>
        </p:txBody>
      </p:sp>
      <p:sp>
        <p:nvSpPr>
          <p:cNvPr id="17" name="Text 14"/>
          <p:cNvSpPr/>
          <p:nvPr/>
        </p:nvSpPr>
        <p:spPr>
          <a:xfrm>
            <a:off x="4407408" y="4151376"/>
            <a:ext cx="1005840" cy="438912"/>
          </a:xfrm>
          <a:prstGeom prst="rect">
            <a:avLst/>
          </a:prstGeom>
          <a:noFill/>
          <a:ln/>
        </p:spPr>
        <p:txBody>
          <a:bodyPr wrap="square" lIns="0" tIns="0" rIns="0" bIns="0" rtlCol="0" anchor="t"/>
          <a:lstStyle/>
          <a:p>
            <a:pPr algn="l" indent="0" marL="0">
              <a:buNone/>
            </a:pPr>
            <a:r>
              <a:rPr lang="en-US" sz="1400" dirty="0">
                <a:solidFill>
                  <a:srgbClr val="1D211F"/>
                </a:solidFill>
                <a:latin typeface="Fixel Text Regular" pitchFamily="34" charset="0"/>
                <a:ea typeface="Fixel Text Regular" pitchFamily="34" charset="-122"/>
                <a:cs typeface="Fixel Text Regular" pitchFamily="34" charset="-120"/>
              </a:rPr>
              <a:t>Виплату записано</a:t>
            </a:r>
            <a:endParaRPr lang="en-US" sz="1400" dirty="0"/>
          </a:p>
        </p:txBody>
      </p:sp>
      <p:sp>
        <p:nvSpPr>
          <p:cNvPr id="18" name="Text 15"/>
          <p:cNvSpPr/>
          <p:nvPr/>
        </p:nvSpPr>
        <p:spPr>
          <a:xfrm>
            <a:off x="5486400" y="4151376"/>
            <a:ext cx="1828800" cy="438912"/>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15 000 ₴</a:t>
            </a:r>
            <a:endParaRPr lang="en-US" sz="2100" dirty="0"/>
          </a:p>
        </p:txBody>
      </p:sp>
      <p:sp>
        <p:nvSpPr>
          <p:cNvPr id="19" name="Text 16"/>
          <p:cNvSpPr/>
          <p:nvPr/>
        </p:nvSpPr>
        <p:spPr>
          <a:xfrm>
            <a:off x="4407408" y="4681728"/>
            <a:ext cx="1005840" cy="438912"/>
          </a:xfrm>
          <a:prstGeom prst="rect">
            <a:avLst/>
          </a:prstGeom>
          <a:noFill/>
          <a:ln/>
        </p:spPr>
        <p:txBody>
          <a:bodyPr wrap="square" lIns="0" tIns="0" rIns="0" bIns="0" rtlCol="0" anchor="t"/>
          <a:lstStyle/>
          <a:p>
            <a:pPr algn="l" indent="0" marL="0">
              <a:buNone/>
            </a:pPr>
            <a:r>
              <a:rPr lang="en-US" sz="1400" dirty="0">
                <a:solidFill>
                  <a:srgbClr val="1D211F"/>
                </a:solidFill>
                <a:latin typeface="Fixel Text Regular" pitchFamily="34" charset="0"/>
                <a:ea typeface="Fixel Text Regular" pitchFamily="34" charset="-122"/>
                <a:cs typeface="Fixel Text Regular" pitchFamily="34" charset="-120"/>
              </a:rPr>
              <a:t>Залишок</a:t>
            </a:r>
            <a:endParaRPr lang="en-US" sz="1400" dirty="0"/>
          </a:p>
        </p:txBody>
      </p:sp>
      <p:sp>
        <p:nvSpPr>
          <p:cNvPr id="20" name="Text 17"/>
          <p:cNvSpPr/>
          <p:nvPr/>
        </p:nvSpPr>
        <p:spPr>
          <a:xfrm>
            <a:off x="5486400" y="4681728"/>
            <a:ext cx="1828800" cy="438912"/>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7 000 ₴</a:t>
            </a:r>
            <a:endParaRPr lang="en-US" sz="2100" dirty="0"/>
          </a:p>
        </p:txBody>
      </p:sp>
      <p:sp>
        <p:nvSpPr>
          <p:cNvPr id="21" name="Shape 18"/>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22" name="Text 19"/>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Розрахунок за умовами й часом</a:t>
            </a:r>
            <a:endParaRPr lang="en-US" sz="2200" dirty="0"/>
          </a:p>
        </p:txBody>
      </p:sp>
      <p:sp>
        <p:nvSpPr>
          <p:cNvPr id="23" name="Shape 20"/>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4" name="Text 21"/>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Сума до виплати від бухгалтера</a:t>
            </a:r>
            <a:endParaRPr lang="en-US" sz="2200" dirty="0"/>
          </a:p>
        </p:txBody>
      </p:sp>
      <p:sp>
        <p:nvSpPr>
          <p:cNvPr id="25" name="Shape 22"/>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6" name="Text 23"/>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Запис фактичної виплати й залишку</a:t>
            </a:r>
            <a:endParaRPr lang="en-US" sz="2200" dirty="0"/>
          </a:p>
        </p:txBody>
      </p:sp>
      <p:sp>
        <p:nvSpPr>
          <p:cNvPr id="27" name="Text 24"/>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8" name="Text 25"/>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Зарплати</a:t>
            </a:r>
            <a:endParaRPr lang="en-US" sz="1300" dirty="0"/>
          </a:p>
        </p:txBody>
      </p:sp>
      <p:sp>
        <p:nvSpPr>
          <p:cNvPr id="29" name="Text 26"/>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Запис виплати не переказує кошти. Нарахування й сума від бухгалтера — різні записи.</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13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У звіті є розбіжність. Де її підстава?</a:t>
            </a:r>
            <a:endParaRPr lang="en-US" sz="3500" dirty="0"/>
          </a:p>
        </p:txBody>
      </p:sp>
      <p:sp>
        <p:nvSpPr>
          <p:cNvPr id="6" name="Shape 3"/>
          <p:cNvSpPr/>
          <p:nvPr/>
        </p:nvSpPr>
        <p:spPr>
          <a:xfrm>
            <a:off x="530352" y="1920240"/>
            <a:ext cx="7434072" cy="3886200"/>
          </a:xfrm>
          <a:prstGeom prst="roundRect">
            <a:avLst>
              <a:gd name="adj" fmla="val 3765"/>
            </a:avLst>
          </a:prstGeom>
          <a:solidFill>
            <a:srgbClr val="D7ECF6"/>
          </a:solidFill>
          <a:ln w="12700">
            <a:solidFill>
              <a:srgbClr val="D7ECF6">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Звіти</a:t>
            </a:r>
            <a:endParaRPr lang="en-US" sz="1500" dirty="0"/>
          </a:p>
        </p:txBody>
      </p:sp>
      <p:sp>
        <p:nvSpPr>
          <p:cNvPr id="9" name="Shape 6"/>
          <p:cNvSpPr/>
          <p:nvPr/>
        </p:nvSpPr>
        <p:spPr>
          <a:xfrm>
            <a:off x="1033272" y="2743200"/>
            <a:ext cx="1847088" cy="1188720"/>
          </a:xfrm>
          <a:prstGeom prst="roundRect">
            <a:avLst>
              <a:gd name="adj" fmla="val 12308"/>
            </a:avLst>
          </a:prstGeom>
          <a:solidFill>
            <a:srgbClr val="F5F6F2"/>
          </a:solidFill>
          <a:ln w="12700">
            <a:solidFill>
              <a:srgbClr val="F5F6F2">
                <a:alpha val="0"/>
              </a:srgbClr>
            </a:solidFill>
            <a:prstDash val="solid"/>
          </a:ln>
        </p:spPr>
      </p:sp>
      <p:sp>
        <p:nvSpPr>
          <p:cNvPr id="10" name="Text 7"/>
          <p:cNvSpPr/>
          <p:nvPr/>
        </p:nvSpPr>
        <p:spPr>
          <a:xfrm>
            <a:off x="1170432" y="2898648"/>
            <a:ext cx="1572768" cy="274320"/>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Втрати</a:t>
            </a:r>
            <a:endParaRPr lang="en-US" sz="1700" dirty="0"/>
          </a:p>
        </p:txBody>
      </p:sp>
      <p:sp>
        <p:nvSpPr>
          <p:cNvPr id="11" name="Text 8"/>
          <p:cNvSpPr/>
          <p:nvPr/>
        </p:nvSpPr>
        <p:spPr>
          <a:xfrm>
            <a:off x="1170432" y="3355848"/>
            <a:ext cx="1572768" cy="457200"/>
          </a:xfrm>
          <a:prstGeom prst="rect">
            <a:avLst/>
          </a:prstGeom>
          <a:noFill/>
          <a:ln/>
        </p:spPr>
        <p:txBody>
          <a:bodyPr wrap="square" lIns="0" tIns="0" rIns="0" bIns="0" rtlCol="0" anchor="t"/>
          <a:lstStyle/>
          <a:p>
            <a:pPr algn="l" indent="0" marL="0">
              <a:buNone/>
            </a:pPr>
            <a:r>
              <a:rPr lang="en-US" sz="2400" dirty="0">
                <a:solidFill>
                  <a:srgbClr val="1D211F"/>
                </a:solidFill>
                <a:latin typeface="Fixel Display Semi Bold" pitchFamily="34" charset="0"/>
                <a:ea typeface="Fixel Display Semi Bold" pitchFamily="34" charset="-122"/>
                <a:cs typeface="Fixel Display Semi Bold" pitchFamily="34" charset="-120"/>
              </a:rPr>
              <a:t>12 год</a:t>
            </a:r>
            <a:endParaRPr lang="en-US" sz="2400" dirty="0"/>
          </a:p>
        </p:txBody>
      </p:sp>
      <p:sp>
        <p:nvSpPr>
          <p:cNvPr id="12" name="Shape 9"/>
          <p:cNvSpPr/>
          <p:nvPr/>
        </p:nvSpPr>
        <p:spPr>
          <a:xfrm>
            <a:off x="3035808" y="2743200"/>
            <a:ext cx="1847088" cy="1188720"/>
          </a:xfrm>
          <a:prstGeom prst="roundRect">
            <a:avLst>
              <a:gd name="adj" fmla="val 12308"/>
            </a:avLst>
          </a:prstGeom>
          <a:solidFill>
            <a:srgbClr val="F5F6F2"/>
          </a:solidFill>
          <a:ln w="12700">
            <a:solidFill>
              <a:srgbClr val="F5F6F2">
                <a:alpha val="0"/>
              </a:srgbClr>
            </a:solidFill>
            <a:prstDash val="solid"/>
          </a:ln>
        </p:spPr>
      </p:sp>
      <p:sp>
        <p:nvSpPr>
          <p:cNvPr id="13" name="Text 10"/>
          <p:cNvSpPr/>
          <p:nvPr/>
        </p:nvSpPr>
        <p:spPr>
          <a:xfrm>
            <a:off x="3172968" y="2898648"/>
            <a:ext cx="1572768" cy="274320"/>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Люди</a:t>
            </a:r>
            <a:endParaRPr lang="en-US" sz="1700" dirty="0"/>
          </a:p>
        </p:txBody>
      </p:sp>
      <p:sp>
        <p:nvSpPr>
          <p:cNvPr id="14" name="Text 11"/>
          <p:cNvSpPr/>
          <p:nvPr/>
        </p:nvSpPr>
        <p:spPr>
          <a:xfrm>
            <a:off x="3172968" y="3355848"/>
            <a:ext cx="1572768" cy="457200"/>
          </a:xfrm>
          <a:prstGeom prst="rect">
            <a:avLst/>
          </a:prstGeom>
          <a:noFill/>
          <a:ln/>
        </p:spPr>
        <p:txBody>
          <a:bodyPr wrap="square" lIns="0" tIns="0" rIns="0" bIns="0" rtlCol="0" anchor="t"/>
          <a:lstStyle/>
          <a:p>
            <a:pPr algn="l" indent="0" marL="0">
              <a:buNone/>
            </a:pPr>
            <a:r>
              <a:rPr lang="en-US" sz="2400" dirty="0">
                <a:solidFill>
                  <a:srgbClr val="1D211F"/>
                </a:solidFill>
                <a:latin typeface="Fixel Display Semi Bold" pitchFamily="34" charset="0"/>
                <a:ea typeface="Fixel Display Semi Bold" pitchFamily="34" charset="-122"/>
                <a:cs typeface="Fixel Display Semi Bold" pitchFamily="34" charset="-120"/>
              </a:rPr>
              <a:t>42</a:t>
            </a:r>
            <a:endParaRPr lang="en-US" sz="2400" dirty="0"/>
          </a:p>
        </p:txBody>
      </p:sp>
      <p:sp>
        <p:nvSpPr>
          <p:cNvPr id="15" name="Shape 12"/>
          <p:cNvSpPr/>
          <p:nvPr/>
        </p:nvSpPr>
        <p:spPr>
          <a:xfrm>
            <a:off x="5038344" y="2743200"/>
            <a:ext cx="2350008" cy="1188720"/>
          </a:xfrm>
          <a:prstGeom prst="roundRect">
            <a:avLst>
              <a:gd name="adj" fmla="val 12308"/>
            </a:avLst>
          </a:prstGeom>
          <a:solidFill>
            <a:srgbClr val="F5F6F2"/>
          </a:solidFill>
          <a:ln w="12700">
            <a:solidFill>
              <a:srgbClr val="F5F6F2">
                <a:alpha val="0"/>
              </a:srgbClr>
            </a:solidFill>
            <a:prstDash val="solid"/>
          </a:ln>
        </p:spPr>
      </p:sp>
      <p:sp>
        <p:nvSpPr>
          <p:cNvPr id="16" name="Text 13"/>
          <p:cNvSpPr/>
          <p:nvPr/>
        </p:nvSpPr>
        <p:spPr>
          <a:xfrm>
            <a:off x="5175504" y="2898648"/>
            <a:ext cx="2075688" cy="274320"/>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Гроші</a:t>
            </a:r>
            <a:endParaRPr lang="en-US" sz="1700" dirty="0"/>
          </a:p>
        </p:txBody>
      </p:sp>
      <p:sp>
        <p:nvSpPr>
          <p:cNvPr id="17" name="Text 14"/>
          <p:cNvSpPr/>
          <p:nvPr/>
        </p:nvSpPr>
        <p:spPr>
          <a:xfrm>
            <a:off x="5175504" y="3355848"/>
            <a:ext cx="2075688" cy="457200"/>
          </a:xfrm>
          <a:prstGeom prst="rect">
            <a:avLst/>
          </a:prstGeom>
          <a:noFill/>
          <a:ln/>
        </p:spPr>
        <p:txBody>
          <a:bodyPr wrap="square" lIns="0" tIns="0" rIns="0" bIns="0" rtlCol="0" anchor="t"/>
          <a:lstStyle/>
          <a:p>
            <a:pPr algn="l" indent="0" marL="0">
              <a:buNone/>
            </a:pPr>
            <a:r>
              <a:rPr lang="en-US" sz="2400" dirty="0">
                <a:solidFill>
                  <a:srgbClr val="1D211F"/>
                </a:solidFill>
                <a:latin typeface="Fixel Display Semi Bold" pitchFamily="34" charset="0"/>
                <a:ea typeface="Fixel Display Semi Bold" pitchFamily="34" charset="-122"/>
                <a:cs typeface="Fixel Display Semi Bold" pitchFamily="34" charset="-120"/>
              </a:rPr>
              <a:t>24 000 ₴</a:t>
            </a:r>
            <a:endParaRPr lang="en-US" sz="2400" dirty="0"/>
          </a:p>
        </p:txBody>
      </p:sp>
      <p:sp>
        <p:nvSpPr>
          <p:cNvPr id="18" name="Text 15"/>
          <p:cNvSpPr/>
          <p:nvPr/>
        </p:nvSpPr>
        <p:spPr>
          <a:xfrm>
            <a:off x="1051560" y="4096512"/>
            <a:ext cx="6309360" cy="594360"/>
          </a:xfrm>
          <a:prstGeom prst="rect">
            <a:avLst/>
          </a:prstGeom>
          <a:noFill/>
          <a:ln/>
        </p:spPr>
        <p:txBody>
          <a:bodyPr wrap="square" lIns="0" tIns="0" rIns="0" bIns="0" rtlCol="0" anchor="t"/>
          <a:lstStyle/>
          <a:p>
            <a:pPr algn="l"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Повнота даних: пропуски видно окремо</a:t>
            </a:r>
            <a:endParaRPr lang="en-US" sz="2100" dirty="0"/>
          </a:p>
        </p:txBody>
      </p:sp>
      <p:sp>
        <p:nvSpPr>
          <p:cNvPr id="19" name="Shape 16"/>
          <p:cNvSpPr/>
          <p:nvPr/>
        </p:nvSpPr>
        <p:spPr>
          <a:xfrm>
            <a:off x="1033272" y="4800600"/>
            <a:ext cx="6355080" cy="566928"/>
          </a:xfrm>
          <a:prstGeom prst="roundRect">
            <a:avLst>
              <a:gd name="adj" fmla="val 25806"/>
            </a:avLst>
          </a:prstGeom>
          <a:solidFill>
            <a:srgbClr val="E4E7FF"/>
          </a:solidFill>
          <a:ln w="12700">
            <a:solidFill>
              <a:srgbClr val="E4E7FF">
                <a:alpha val="0"/>
              </a:srgbClr>
            </a:solidFill>
            <a:prstDash val="solid"/>
          </a:ln>
        </p:spPr>
      </p:sp>
      <p:sp>
        <p:nvSpPr>
          <p:cNvPr id="20" name="Text 17"/>
          <p:cNvSpPr/>
          <p:nvPr/>
        </p:nvSpPr>
        <p:spPr>
          <a:xfrm>
            <a:off x="1225296" y="4928616"/>
            <a:ext cx="5943600" cy="347472"/>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Від періоду до працівника або зміни</a:t>
            </a:r>
            <a:endParaRPr lang="en-US" sz="2000" dirty="0"/>
          </a:p>
        </p:txBody>
      </p:sp>
      <p:sp>
        <p:nvSpPr>
          <p:cNvPr id="21" name="Shape 18"/>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22" name="Text 19"/>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Втрати, люди, гроші й повнота даних</a:t>
            </a:r>
            <a:endParaRPr lang="en-US" sz="2200" dirty="0"/>
          </a:p>
        </p:txBody>
      </p:sp>
      <p:sp>
        <p:nvSpPr>
          <p:cNvPr id="23" name="Shape 20"/>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4" name="Text 21"/>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Від періоду до працівника або зміни</a:t>
            </a:r>
            <a:endParaRPr lang="en-US" sz="2200" dirty="0"/>
          </a:p>
        </p:txBody>
      </p:sp>
      <p:sp>
        <p:nvSpPr>
          <p:cNvPr id="25" name="Shape 22"/>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6" name="Text 23"/>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Записи та доступний експорт для розбору</a:t>
            </a:r>
            <a:endParaRPr lang="en-US" sz="2200" dirty="0"/>
          </a:p>
        </p:txBody>
      </p:sp>
      <p:sp>
        <p:nvSpPr>
          <p:cNvPr id="27" name="Text 24"/>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8" name="Text 25"/>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Звіти</a:t>
            </a:r>
            <a:endParaRPr lang="en-US" sz="1300" dirty="0"/>
          </a:p>
        </p:txBody>
      </p:sp>
      <p:sp>
        <p:nvSpPr>
          <p:cNvPr id="29" name="Text 26"/>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Звіти спираються на записи; вони не вимірюють OEE й не доводять першопричину.</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14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Хто змінив запис і чому?</a:t>
            </a:r>
            <a:endParaRPr lang="en-US" sz="3500" dirty="0"/>
          </a:p>
        </p:txBody>
      </p:sp>
      <p:sp>
        <p:nvSpPr>
          <p:cNvPr id="6" name="Shape 3"/>
          <p:cNvSpPr/>
          <p:nvPr/>
        </p:nvSpPr>
        <p:spPr>
          <a:xfrm>
            <a:off x="530352" y="1920240"/>
            <a:ext cx="7434072" cy="3886200"/>
          </a:xfrm>
          <a:prstGeom prst="roundRect">
            <a:avLst>
              <a:gd name="adj" fmla="val 3765"/>
            </a:avLst>
          </a:prstGeom>
          <a:solidFill>
            <a:srgbClr val="ECEEE8"/>
          </a:solidFill>
          <a:ln w="12700">
            <a:solidFill>
              <a:srgbClr val="ECEEE8">
                <a:alpha val="0"/>
              </a:srgbClr>
            </a:solidFill>
            <a:prstDash val="solid"/>
          </a:ln>
        </p:spPr>
      </p:sp>
      <p:pic>
        <p:nvPicPr>
          <p:cNvPr id="7" name="Image 1" descr="preencoded.png">    </p:cNvPr>
          <p:cNvPicPr>
            <a:picLocks noChangeAspect="1"/>
          </p:cNvPicPr>
          <p:nvPr/>
        </p:nvPicPr>
        <p:blipFill>
          <a:blip r:embed="rId3"/>
          <a:stretch>
            <a:fillRect/>
          </a:stretch>
        </p:blipFill>
        <p:spPr>
          <a:xfrm>
            <a:off x="1433159" y="2112264"/>
            <a:ext cx="5628459"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Автор і час дії</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Підстава та зміни значень</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Історія аудиту залишається незмінною</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Аудит</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Журнал аудиту доповнюється новими подіями, а не переписує попередні.</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15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Почніть зі своєї структури й списку людей</a:t>
            </a:r>
            <a:endParaRPr lang="en-US" sz="3500" dirty="0"/>
          </a:p>
        </p:txBody>
      </p:sp>
      <p:sp>
        <p:nvSpPr>
          <p:cNvPr id="6" name="Shape 3"/>
          <p:cNvSpPr/>
          <p:nvPr/>
        </p:nvSpPr>
        <p:spPr>
          <a:xfrm>
            <a:off x="530352" y="1920240"/>
            <a:ext cx="7434072" cy="3886200"/>
          </a:xfrm>
          <a:prstGeom prst="roundRect">
            <a:avLst>
              <a:gd name="adj" fmla="val 3765"/>
            </a:avLst>
          </a:prstGeom>
          <a:solidFill>
            <a:srgbClr val="E2F0FE"/>
          </a:solidFill>
          <a:ln w="12700">
            <a:solidFill>
              <a:srgbClr val="E2F0FE">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Імпорт · команда.xlsx</a:t>
            </a:r>
            <a:endParaRPr lang="en-US" sz="1500" dirty="0"/>
          </a:p>
        </p:txBody>
      </p:sp>
      <p:sp>
        <p:nvSpPr>
          <p:cNvPr id="9" name="Text 6"/>
          <p:cNvSpPr/>
          <p:nvPr/>
        </p:nvSpPr>
        <p:spPr>
          <a:xfrm>
            <a:off x="1033272" y="2633472"/>
            <a:ext cx="6309360" cy="438912"/>
          </a:xfrm>
          <a:prstGeom prst="rect">
            <a:avLst/>
          </a:prstGeom>
          <a:noFill/>
          <a:ln/>
        </p:spPr>
        <p:txBody>
          <a:bodyPr wrap="square" lIns="0" tIns="0" rIns="0" bIns="0" rtlCol="0" anchor="t"/>
          <a:lstStyle/>
          <a:p>
            <a:pPr algn="l" indent="0" marL="0">
              <a:buNone/>
            </a:pPr>
            <a:r>
              <a:rPr lang="en-US" sz="2600" dirty="0">
                <a:solidFill>
                  <a:srgbClr val="1D211F"/>
                </a:solidFill>
                <a:latin typeface="Fixel Display Semi Bold" pitchFamily="34" charset="0"/>
                <a:ea typeface="Fixel Display Semi Bold" pitchFamily="34" charset="-122"/>
                <a:cs typeface="Fixel Display Semi Bold" pitchFamily="34" charset="-120"/>
              </a:rPr>
              <a:t>Колонки зіставлено</a:t>
            </a:r>
            <a:endParaRPr lang="en-US" sz="2600" dirty="0"/>
          </a:p>
        </p:txBody>
      </p:sp>
      <p:sp>
        <p:nvSpPr>
          <p:cNvPr id="10" name="Shape 7"/>
          <p:cNvSpPr/>
          <p:nvPr/>
        </p:nvSpPr>
        <p:spPr>
          <a:xfrm>
            <a:off x="1033272" y="3182112"/>
            <a:ext cx="6355080" cy="512064"/>
          </a:xfrm>
          <a:prstGeom prst="roundRect">
            <a:avLst>
              <a:gd name="adj" fmla="val 28571"/>
            </a:avLst>
          </a:prstGeom>
          <a:solidFill>
            <a:srgbClr val="F5F6F2"/>
          </a:solidFill>
          <a:ln w="12700">
            <a:solidFill>
              <a:srgbClr val="F5F6F2">
                <a:alpha val="0"/>
              </a:srgbClr>
            </a:solidFill>
            <a:prstDash val="solid"/>
          </a:ln>
        </p:spPr>
      </p:sp>
      <p:sp>
        <p:nvSpPr>
          <p:cNvPr id="11" name="Text 8"/>
          <p:cNvSpPr/>
          <p:nvPr/>
        </p:nvSpPr>
        <p:spPr>
          <a:xfrm>
            <a:off x="1188720" y="3236976"/>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Структуру перевірено</a:t>
            </a:r>
            <a:endParaRPr lang="en-US" sz="1800" dirty="0"/>
          </a:p>
        </p:txBody>
      </p:sp>
      <p:sp>
        <p:nvSpPr>
          <p:cNvPr id="12" name="Shape 9"/>
          <p:cNvSpPr/>
          <p:nvPr/>
        </p:nvSpPr>
        <p:spPr>
          <a:xfrm>
            <a:off x="1033272" y="3739896"/>
            <a:ext cx="6355080" cy="512064"/>
          </a:xfrm>
          <a:prstGeom prst="roundRect">
            <a:avLst>
              <a:gd name="adj" fmla="val 28571"/>
            </a:avLst>
          </a:prstGeom>
          <a:solidFill>
            <a:srgbClr val="FFFFFF"/>
          </a:solidFill>
          <a:ln w="12700">
            <a:solidFill>
              <a:srgbClr val="FFFFFF">
                <a:alpha val="0"/>
              </a:srgbClr>
            </a:solidFill>
            <a:prstDash val="solid"/>
          </a:ln>
        </p:spPr>
      </p:sp>
      <p:sp>
        <p:nvSpPr>
          <p:cNvPr id="13" name="Text 10"/>
          <p:cNvSpPr/>
          <p:nvPr/>
        </p:nvSpPr>
        <p:spPr>
          <a:xfrm>
            <a:off x="1188720" y="3794760"/>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Працівників перевірено</a:t>
            </a:r>
            <a:endParaRPr lang="en-US" sz="1800" dirty="0"/>
          </a:p>
        </p:txBody>
      </p:sp>
      <p:sp>
        <p:nvSpPr>
          <p:cNvPr id="14" name="Shape 11"/>
          <p:cNvSpPr/>
          <p:nvPr/>
        </p:nvSpPr>
        <p:spPr>
          <a:xfrm>
            <a:off x="1033272" y="4297680"/>
            <a:ext cx="6355080" cy="512064"/>
          </a:xfrm>
          <a:prstGeom prst="roundRect">
            <a:avLst>
              <a:gd name="adj" fmla="val 28571"/>
            </a:avLst>
          </a:prstGeom>
          <a:solidFill>
            <a:srgbClr val="F5F6F2"/>
          </a:solidFill>
          <a:ln w="12700">
            <a:solidFill>
              <a:srgbClr val="F5F6F2">
                <a:alpha val="0"/>
              </a:srgbClr>
            </a:solidFill>
            <a:prstDash val="solid"/>
          </a:ln>
        </p:spPr>
      </p:sp>
      <p:sp>
        <p:nvSpPr>
          <p:cNvPr id="15" name="Text 12"/>
          <p:cNvSpPr/>
          <p:nvPr/>
        </p:nvSpPr>
        <p:spPr>
          <a:xfrm>
            <a:off x="1188720" y="4352544"/>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Попередній перегляд</a:t>
            </a:r>
            <a:endParaRPr lang="en-US" sz="1800" dirty="0"/>
          </a:p>
        </p:txBody>
      </p:sp>
      <p:sp>
        <p:nvSpPr>
          <p:cNvPr id="16" name="Shape 13"/>
          <p:cNvSpPr/>
          <p:nvPr/>
        </p:nvSpPr>
        <p:spPr>
          <a:xfrm>
            <a:off x="1033272" y="4855464"/>
            <a:ext cx="6355080" cy="512064"/>
          </a:xfrm>
          <a:prstGeom prst="roundRect">
            <a:avLst>
              <a:gd name="adj" fmla="val 28571"/>
            </a:avLst>
          </a:prstGeom>
          <a:solidFill>
            <a:srgbClr val="FFFFFF"/>
          </a:solidFill>
          <a:ln w="12700">
            <a:solidFill>
              <a:srgbClr val="FFFFFF">
                <a:alpha val="0"/>
              </a:srgbClr>
            </a:solidFill>
            <a:prstDash val="solid"/>
          </a:ln>
        </p:spPr>
      </p:sp>
      <p:sp>
        <p:nvSpPr>
          <p:cNvPr id="17" name="Text 14"/>
          <p:cNvSpPr/>
          <p:nvPr/>
        </p:nvSpPr>
        <p:spPr>
          <a:xfrm>
            <a:off x="1188720" y="4910328"/>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Підтвердити імпорт</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Імпорт структури та людей із XLSX / CSV</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Зіставлення й перевірка до збереження</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Підрозділи, посади та права за областю</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Імпорт даних + Працівники й налаштування</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Імпорт стосується структури й персоналу, а не історії табелів чи зарплат.</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16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Незнайома дія не зупиняє роботу</a:t>
            </a:r>
            <a:endParaRPr lang="en-US" sz="3500" dirty="0"/>
          </a:p>
        </p:txBody>
      </p:sp>
      <p:sp>
        <p:nvSpPr>
          <p:cNvPr id="6" name="Shape 3"/>
          <p:cNvSpPr/>
          <p:nvPr/>
        </p:nvSpPr>
        <p:spPr>
          <a:xfrm>
            <a:off x="530352" y="1920240"/>
            <a:ext cx="7434072" cy="3886200"/>
          </a:xfrm>
          <a:prstGeom prst="roundRect">
            <a:avLst>
              <a:gd name="adj" fmla="val 3765"/>
            </a:avLst>
          </a:prstGeom>
          <a:solidFill>
            <a:srgbClr val="E4E7FF"/>
          </a:solidFill>
          <a:ln w="12700">
            <a:solidFill>
              <a:srgbClr val="E4E7FF">
                <a:alpha val="0"/>
              </a:srgbClr>
            </a:solidFill>
            <a:prstDash val="solid"/>
          </a:ln>
        </p:spPr>
      </p:sp>
      <p:sp>
        <p:nvSpPr>
          <p:cNvPr id="7" name="Shape 4"/>
          <p:cNvSpPr/>
          <p:nvPr/>
        </p:nvSpPr>
        <p:spPr>
          <a:xfrm>
            <a:off x="804672" y="2121408"/>
            <a:ext cx="3337560" cy="3502152"/>
          </a:xfrm>
          <a:prstGeom prst="roundRect">
            <a:avLst>
              <a:gd name="adj" fmla="val 4384"/>
            </a:avLst>
          </a:prstGeom>
          <a:solidFill>
            <a:srgbClr val="FFFFFF"/>
          </a:solidFill>
          <a:ln w="12700">
            <a:solidFill>
              <a:srgbClr val="FFFFFF">
                <a:alpha val="0"/>
              </a:srgbClr>
            </a:solidFill>
            <a:prstDash val="solid"/>
          </a:ln>
        </p:spPr>
      </p:sp>
      <p:sp>
        <p:nvSpPr>
          <p:cNvPr id="8" name="Text 5"/>
          <p:cNvSpPr/>
          <p:nvPr/>
        </p:nvSpPr>
        <p:spPr>
          <a:xfrm>
            <a:off x="987552" y="2350008"/>
            <a:ext cx="2971800" cy="402336"/>
          </a:xfrm>
          <a:prstGeom prst="rect">
            <a:avLst/>
          </a:prstGeom>
          <a:noFill/>
          <a:ln/>
        </p:spPr>
        <p:txBody>
          <a:bodyPr wrap="square" lIns="0" tIns="0" rIns="0" bIns="0" rtlCol="0" anchor="t"/>
          <a:lstStyle/>
          <a:p>
            <a:pPr algn="l" indent="0" marL="0">
              <a:buNone/>
            </a:pPr>
            <a:r>
              <a:rPr lang="en-US" sz="1800" dirty="0">
                <a:solidFill>
                  <a:srgbClr val="1D211F"/>
                </a:solidFill>
                <a:latin typeface="Fixel Display Semi Bold" pitchFamily="34" charset="0"/>
                <a:ea typeface="Fixel Display Semi Bold" pitchFamily="34" charset="-122"/>
                <a:cs typeface="Fixel Display Semi Bold" pitchFamily="34" charset="-120"/>
              </a:rPr>
              <a:t>Центр навчання</a:t>
            </a:r>
            <a:endParaRPr lang="en-US" sz="1800" dirty="0"/>
          </a:p>
        </p:txBody>
      </p:sp>
      <p:sp>
        <p:nvSpPr>
          <p:cNvPr id="9" name="Text 6"/>
          <p:cNvSpPr/>
          <p:nvPr/>
        </p:nvSpPr>
        <p:spPr>
          <a:xfrm>
            <a:off x="987552" y="2926080"/>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Як опублікувати графік?</a:t>
            </a:r>
            <a:endParaRPr lang="en-US" sz="1800" dirty="0"/>
          </a:p>
        </p:txBody>
      </p:sp>
      <p:sp>
        <p:nvSpPr>
          <p:cNvPr id="10" name="Text 7"/>
          <p:cNvSpPr/>
          <p:nvPr/>
        </p:nvSpPr>
        <p:spPr>
          <a:xfrm>
            <a:off x="987552" y="3502152"/>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1. Оберіть план</a:t>
            </a:r>
            <a:endParaRPr lang="en-US" sz="1800" dirty="0"/>
          </a:p>
        </p:txBody>
      </p:sp>
      <p:sp>
        <p:nvSpPr>
          <p:cNvPr id="11" name="Text 8"/>
          <p:cNvSpPr/>
          <p:nvPr/>
        </p:nvSpPr>
        <p:spPr>
          <a:xfrm>
            <a:off x="987552" y="4078224"/>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2. Перевірте зміни</a:t>
            </a:r>
            <a:endParaRPr lang="en-US" sz="1800" dirty="0"/>
          </a:p>
        </p:txBody>
      </p:sp>
      <p:sp>
        <p:nvSpPr>
          <p:cNvPr id="12" name="Text 9"/>
          <p:cNvSpPr/>
          <p:nvPr/>
        </p:nvSpPr>
        <p:spPr>
          <a:xfrm>
            <a:off x="987552" y="4654296"/>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3. Опублікуйте</a:t>
            </a:r>
            <a:endParaRPr lang="en-US" sz="1800" dirty="0"/>
          </a:p>
        </p:txBody>
      </p:sp>
      <p:sp>
        <p:nvSpPr>
          <p:cNvPr id="13" name="Shape 10"/>
          <p:cNvSpPr/>
          <p:nvPr/>
        </p:nvSpPr>
        <p:spPr>
          <a:xfrm>
            <a:off x="4325112" y="2121408"/>
            <a:ext cx="3337560" cy="3502152"/>
          </a:xfrm>
          <a:prstGeom prst="roundRect">
            <a:avLst>
              <a:gd name="adj" fmla="val 4384"/>
            </a:avLst>
          </a:prstGeom>
          <a:solidFill>
            <a:srgbClr val="FFFFFF"/>
          </a:solidFill>
          <a:ln w="12700">
            <a:solidFill>
              <a:srgbClr val="FFFFFF">
                <a:alpha val="0"/>
              </a:srgbClr>
            </a:solidFill>
            <a:prstDash val="solid"/>
          </a:ln>
        </p:spPr>
      </p:sp>
      <p:sp>
        <p:nvSpPr>
          <p:cNvPr id="14" name="Text 11"/>
          <p:cNvSpPr/>
          <p:nvPr/>
        </p:nvSpPr>
        <p:spPr>
          <a:xfrm>
            <a:off x="4507992" y="2350008"/>
            <a:ext cx="2971800" cy="402336"/>
          </a:xfrm>
          <a:prstGeom prst="rect">
            <a:avLst/>
          </a:prstGeom>
          <a:noFill/>
          <a:ln/>
        </p:spPr>
        <p:txBody>
          <a:bodyPr wrap="square" lIns="0" tIns="0" rIns="0" bIns="0" rtlCol="0" anchor="t"/>
          <a:lstStyle/>
          <a:p>
            <a:pPr algn="l" indent="0" marL="0">
              <a:buNone/>
            </a:pPr>
            <a:r>
              <a:rPr lang="en-US" sz="1800" dirty="0">
                <a:solidFill>
                  <a:srgbClr val="1D211F"/>
                </a:solidFill>
                <a:latin typeface="Fixel Display Semi Bold" pitchFamily="34" charset="0"/>
                <a:ea typeface="Fixel Display Semi Bold" pitchFamily="34" charset="-122"/>
                <a:cs typeface="Fixel Display Semi Bold" pitchFamily="34" charset="-120"/>
              </a:rPr>
              <a:t>Довідка · AI</a:t>
            </a:r>
            <a:endParaRPr lang="en-US" sz="1800" dirty="0"/>
          </a:p>
        </p:txBody>
      </p:sp>
      <p:sp>
        <p:nvSpPr>
          <p:cNvPr id="15" name="Text 12"/>
          <p:cNvSpPr/>
          <p:nvPr/>
        </p:nvSpPr>
        <p:spPr>
          <a:xfrm>
            <a:off x="4507992" y="2926080"/>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Як змінити активний план?</a:t>
            </a:r>
            <a:endParaRPr lang="en-US" sz="1800" dirty="0"/>
          </a:p>
        </p:txBody>
      </p:sp>
      <p:sp>
        <p:nvSpPr>
          <p:cNvPr id="16" name="Text 13"/>
          <p:cNvSpPr/>
          <p:nvPr/>
        </p:nvSpPr>
        <p:spPr>
          <a:xfrm>
            <a:off x="4507992" y="3502152"/>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Відкрийте графік і оберіть план.</a:t>
            </a:r>
            <a:endParaRPr lang="en-US" sz="1800" dirty="0"/>
          </a:p>
        </p:txBody>
      </p:sp>
      <p:sp>
        <p:nvSpPr>
          <p:cNvPr id="17" name="Text 14"/>
          <p:cNvSpPr/>
          <p:nvPr/>
        </p:nvSpPr>
        <p:spPr>
          <a:xfrm>
            <a:off x="4507992" y="4078224"/>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Пояснення на основі документації</a:t>
            </a:r>
            <a:endParaRPr lang="en-US" sz="1800" dirty="0"/>
          </a:p>
        </p:txBody>
      </p:sp>
      <p:sp>
        <p:nvSpPr>
          <p:cNvPr id="18" name="Text 15"/>
          <p:cNvSpPr/>
          <p:nvPr/>
        </p:nvSpPr>
        <p:spPr>
          <a:xfrm>
            <a:off x="4507992" y="4654296"/>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Готові відповіді</a:t>
            </a:r>
            <a:endParaRPr lang="en-US" sz="1800" dirty="0"/>
          </a:p>
        </p:txBody>
      </p:sp>
      <p:sp>
        <p:nvSpPr>
          <p:cNvPr id="19" name="Shape 16"/>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20" name="Text 17"/>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Інструкції й доступні покрокові сценарії</a:t>
            </a:r>
            <a:endParaRPr lang="en-US" sz="2200" dirty="0"/>
          </a:p>
        </p:txBody>
      </p:sp>
      <p:sp>
        <p:nvSpPr>
          <p:cNvPr id="21" name="Shape 18"/>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2" name="Text 19"/>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Довідковий AI-помічник у панелі</a:t>
            </a:r>
            <a:endParaRPr lang="en-US" sz="2200" dirty="0"/>
          </a:p>
        </p:txBody>
      </p:sp>
      <p:sp>
        <p:nvSpPr>
          <p:cNvPr id="23" name="Shape 20"/>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4" name="Text 21"/>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Працівник сам підтверджує робочі дії</a:t>
            </a:r>
            <a:endParaRPr lang="en-US" sz="2200" dirty="0"/>
          </a:p>
        </p:txBody>
      </p:sp>
      <p:sp>
        <p:nvSpPr>
          <p:cNvPr id="25" name="Text 22"/>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26" name="Text 23"/>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Центр навчання + Довідка з AI</a:t>
            </a:r>
            <a:endParaRPr lang="en-US" sz="1300" dirty="0"/>
          </a:p>
        </p:txBody>
      </p:sp>
      <p:sp>
        <p:nvSpPr>
          <p:cNvPr id="27" name="Text 24"/>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AI пояснює документацію, не переглядає записи компанії й не змінює дані.</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17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Від замовлення до прийнятого випуску</a:t>
            </a:r>
            <a:endParaRPr lang="en-US" sz="3500" dirty="0"/>
          </a:p>
        </p:txBody>
      </p:sp>
      <p:sp>
        <p:nvSpPr>
          <p:cNvPr id="6" name="Shape 3"/>
          <p:cNvSpPr/>
          <p:nvPr/>
        </p:nvSpPr>
        <p:spPr>
          <a:xfrm>
            <a:off x="530352" y="1920240"/>
            <a:ext cx="7434072" cy="3886200"/>
          </a:xfrm>
          <a:prstGeom prst="roundRect">
            <a:avLst>
              <a:gd name="adj" fmla="val 3765"/>
            </a:avLst>
          </a:prstGeom>
          <a:solidFill>
            <a:srgbClr val="E6F6C6"/>
          </a:solidFill>
          <a:ln w="12700">
            <a:solidFill>
              <a:srgbClr val="E6F6C6">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Виробництво · Дільниця 1</a:t>
            </a:r>
            <a:endParaRPr lang="en-US" sz="1500" dirty="0"/>
          </a:p>
        </p:txBody>
      </p:sp>
      <p:sp>
        <p:nvSpPr>
          <p:cNvPr id="9" name="Text 6"/>
          <p:cNvSpPr/>
          <p:nvPr/>
        </p:nvSpPr>
        <p:spPr>
          <a:xfrm>
            <a:off x="1033272" y="2688336"/>
            <a:ext cx="6309360" cy="457200"/>
          </a:xfrm>
          <a:prstGeom prst="rect">
            <a:avLst/>
          </a:prstGeom>
          <a:noFill/>
          <a:ln/>
        </p:spPr>
        <p:txBody>
          <a:bodyPr wrap="square" lIns="0" tIns="0" rIns="0" bIns="0" rtlCol="0" anchor="t"/>
          <a:lstStyle/>
          <a:p>
            <a:pPr algn="l" indent="0" marL="0">
              <a:buNone/>
            </a:pPr>
            <a:r>
              <a:rPr lang="en-US" sz="2700" dirty="0">
                <a:solidFill>
                  <a:srgbClr val="1D211F"/>
                </a:solidFill>
                <a:latin typeface="Fixel Display Semi Bold" pitchFamily="34" charset="0"/>
                <a:ea typeface="Fixel Display Semi Bold" pitchFamily="34" charset="-122"/>
                <a:cs typeface="Fixel Display Semi Bold" pitchFamily="34" charset="-120"/>
              </a:rPr>
              <a:t>Замовлення №024 · 500 шт.</a:t>
            </a:r>
            <a:endParaRPr lang="en-US" sz="2700" dirty="0"/>
          </a:p>
        </p:txBody>
      </p:sp>
      <p:sp>
        <p:nvSpPr>
          <p:cNvPr id="10" name="Shape 7"/>
          <p:cNvSpPr/>
          <p:nvPr/>
        </p:nvSpPr>
        <p:spPr>
          <a:xfrm>
            <a:off x="1042416" y="3310128"/>
            <a:ext cx="2011680" cy="475488"/>
          </a:xfrm>
          <a:prstGeom prst="roundRect">
            <a:avLst>
              <a:gd name="adj" fmla="val 30769"/>
            </a:avLst>
          </a:prstGeom>
          <a:solidFill>
            <a:srgbClr val="EEF4E2"/>
          </a:solidFill>
          <a:ln w="12700">
            <a:solidFill>
              <a:srgbClr val="EEF4E2">
                <a:alpha val="0"/>
              </a:srgbClr>
            </a:solidFill>
            <a:prstDash val="solid"/>
          </a:ln>
        </p:spPr>
      </p:sp>
      <p:sp>
        <p:nvSpPr>
          <p:cNvPr id="11" name="Text 8"/>
          <p:cNvSpPr/>
          <p:nvPr/>
        </p:nvSpPr>
        <p:spPr>
          <a:xfrm>
            <a:off x="1152144" y="3429000"/>
            <a:ext cx="1792224" cy="2743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1  Різання</a:t>
            </a:r>
            <a:endParaRPr lang="en-US" sz="1800" dirty="0"/>
          </a:p>
        </p:txBody>
      </p:sp>
      <p:sp>
        <p:nvSpPr>
          <p:cNvPr id="12" name="Shape 9"/>
          <p:cNvSpPr/>
          <p:nvPr/>
        </p:nvSpPr>
        <p:spPr>
          <a:xfrm>
            <a:off x="3209544" y="3310128"/>
            <a:ext cx="2011680" cy="475488"/>
          </a:xfrm>
          <a:prstGeom prst="roundRect">
            <a:avLst>
              <a:gd name="adj" fmla="val 30769"/>
            </a:avLst>
          </a:prstGeom>
          <a:solidFill>
            <a:srgbClr val="EEF4E2"/>
          </a:solidFill>
          <a:ln w="12700">
            <a:solidFill>
              <a:srgbClr val="EEF4E2">
                <a:alpha val="0"/>
              </a:srgbClr>
            </a:solidFill>
            <a:prstDash val="solid"/>
          </a:ln>
        </p:spPr>
      </p:sp>
      <p:sp>
        <p:nvSpPr>
          <p:cNvPr id="13" name="Text 10"/>
          <p:cNvSpPr/>
          <p:nvPr/>
        </p:nvSpPr>
        <p:spPr>
          <a:xfrm>
            <a:off x="3319272" y="3429000"/>
            <a:ext cx="1792224" cy="2743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2  Складання</a:t>
            </a:r>
            <a:endParaRPr lang="en-US" sz="1800" dirty="0"/>
          </a:p>
        </p:txBody>
      </p:sp>
      <p:sp>
        <p:nvSpPr>
          <p:cNvPr id="14" name="Shape 11"/>
          <p:cNvSpPr/>
          <p:nvPr/>
        </p:nvSpPr>
        <p:spPr>
          <a:xfrm>
            <a:off x="5376672" y="3310128"/>
            <a:ext cx="2011680" cy="475488"/>
          </a:xfrm>
          <a:prstGeom prst="roundRect">
            <a:avLst>
              <a:gd name="adj" fmla="val 30769"/>
            </a:avLst>
          </a:prstGeom>
          <a:solidFill>
            <a:srgbClr val="EEF4E2"/>
          </a:solidFill>
          <a:ln w="12700">
            <a:solidFill>
              <a:srgbClr val="EEF4E2">
                <a:alpha val="0"/>
              </a:srgbClr>
            </a:solidFill>
            <a:prstDash val="solid"/>
          </a:ln>
        </p:spPr>
      </p:sp>
      <p:sp>
        <p:nvSpPr>
          <p:cNvPr id="15" name="Text 12"/>
          <p:cNvSpPr/>
          <p:nvPr/>
        </p:nvSpPr>
        <p:spPr>
          <a:xfrm>
            <a:off x="5486400" y="3429000"/>
            <a:ext cx="1792224" cy="2743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3  Пакування</a:t>
            </a:r>
            <a:endParaRPr lang="en-US" sz="1800" dirty="0"/>
          </a:p>
        </p:txBody>
      </p:sp>
      <p:sp>
        <p:nvSpPr>
          <p:cNvPr id="16" name="Text 13"/>
          <p:cNvSpPr/>
          <p:nvPr/>
        </p:nvSpPr>
        <p:spPr>
          <a:xfrm>
            <a:off x="1042416" y="4005072"/>
            <a:ext cx="6309360" cy="274320"/>
          </a:xfrm>
          <a:prstGeom prst="rect">
            <a:avLst/>
          </a:prstGeom>
          <a:noFill/>
          <a:ln/>
        </p:spPr>
        <p:txBody>
          <a:bodyPr wrap="square" lIns="0" tIns="0" rIns="0" bIns="0" rtlCol="0" anchor="t"/>
          <a:lstStyle/>
          <a:p>
            <a:pPr algn="l" indent="0" marL="0">
              <a:buNone/>
            </a:pPr>
            <a:r>
              <a:rPr lang="en-US" sz="1600" dirty="0">
                <a:solidFill>
                  <a:srgbClr val="545B57"/>
                </a:solidFill>
                <a:latin typeface="Fixel Text Regular" pitchFamily="34" charset="0"/>
                <a:ea typeface="Fixel Text Regular" pitchFamily="34" charset="-122"/>
                <a:cs typeface="Fixel Text Regular" pitchFamily="34" charset="-120"/>
              </a:rPr>
              <a:t>Випуск етапу: різання</a:t>
            </a:r>
            <a:endParaRPr lang="en-US" sz="1600" dirty="0"/>
          </a:p>
        </p:txBody>
      </p:sp>
      <p:sp>
        <p:nvSpPr>
          <p:cNvPr id="17" name="Text 14"/>
          <p:cNvSpPr/>
          <p:nvPr/>
        </p:nvSpPr>
        <p:spPr>
          <a:xfrm>
            <a:off x="1051560" y="4407408"/>
            <a:ext cx="4297680" cy="292608"/>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Придатні</a:t>
            </a:r>
            <a:endParaRPr lang="en-US" sz="1900" dirty="0"/>
          </a:p>
        </p:txBody>
      </p:sp>
      <p:sp>
        <p:nvSpPr>
          <p:cNvPr id="18" name="Text 15"/>
          <p:cNvSpPr/>
          <p:nvPr/>
        </p:nvSpPr>
        <p:spPr>
          <a:xfrm>
            <a:off x="5394960" y="4407408"/>
            <a:ext cx="1783080" cy="292608"/>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480 шт.</a:t>
            </a:r>
            <a:endParaRPr lang="en-US" sz="2100" dirty="0"/>
          </a:p>
        </p:txBody>
      </p:sp>
      <p:sp>
        <p:nvSpPr>
          <p:cNvPr id="19" name="Text 16"/>
          <p:cNvSpPr/>
          <p:nvPr/>
        </p:nvSpPr>
        <p:spPr>
          <a:xfrm>
            <a:off x="1051560" y="4773168"/>
            <a:ext cx="4297680" cy="292608"/>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Брак</a:t>
            </a:r>
            <a:endParaRPr lang="en-US" sz="1900" dirty="0"/>
          </a:p>
        </p:txBody>
      </p:sp>
      <p:sp>
        <p:nvSpPr>
          <p:cNvPr id="20" name="Text 17"/>
          <p:cNvSpPr/>
          <p:nvPr/>
        </p:nvSpPr>
        <p:spPr>
          <a:xfrm>
            <a:off x="5394960" y="4773168"/>
            <a:ext cx="1783080" cy="292608"/>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10 шт.</a:t>
            </a:r>
            <a:endParaRPr lang="en-US" sz="2100" dirty="0"/>
          </a:p>
        </p:txBody>
      </p:sp>
      <p:sp>
        <p:nvSpPr>
          <p:cNvPr id="21" name="Text 18"/>
          <p:cNvSpPr/>
          <p:nvPr/>
        </p:nvSpPr>
        <p:spPr>
          <a:xfrm>
            <a:off x="1051560" y="5138928"/>
            <a:ext cx="4297680" cy="292608"/>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На перевірці</a:t>
            </a:r>
            <a:endParaRPr lang="en-US" sz="1900" dirty="0"/>
          </a:p>
        </p:txBody>
      </p:sp>
      <p:sp>
        <p:nvSpPr>
          <p:cNvPr id="22" name="Text 19"/>
          <p:cNvSpPr/>
          <p:nvPr/>
        </p:nvSpPr>
        <p:spPr>
          <a:xfrm>
            <a:off x="5394960" y="5138928"/>
            <a:ext cx="1783080" cy="292608"/>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10 шт.</a:t>
            </a:r>
            <a:endParaRPr lang="en-US" sz="2100" dirty="0"/>
          </a:p>
        </p:txBody>
      </p:sp>
      <p:sp>
        <p:nvSpPr>
          <p:cNvPr id="23" name="Shape 20"/>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24" name="Text 21"/>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Замовлення, маршрут і робота етапів</a:t>
            </a:r>
            <a:endParaRPr lang="en-US" sz="2200" dirty="0"/>
          </a:p>
        </p:txBody>
      </p:sp>
      <p:sp>
        <p:nvSpPr>
          <p:cNvPr id="25" name="Shape 22"/>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6" name="Text 23"/>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Участь людей та записаний випуск</a:t>
            </a:r>
            <a:endParaRPr lang="en-US" sz="2200" dirty="0"/>
          </a:p>
        </p:txBody>
      </p:sp>
      <p:sp>
        <p:nvSpPr>
          <p:cNvPr id="27" name="Shape 24"/>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8" name="Text 25"/>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Рішення щодо якості й переробки</a:t>
            </a:r>
            <a:endParaRPr lang="en-US" sz="2200" dirty="0"/>
          </a:p>
        </p:txBody>
      </p:sp>
      <p:sp>
        <p:nvSpPr>
          <p:cNvPr id="29" name="Text 26"/>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Ілюстрація інтерфейсу з вигаданими даними. Реальний інтерфейс розвивається і може відрізнятися.</a:t>
            </a:r>
            <a:endParaRPr lang="en-US" sz="1000" dirty="0"/>
          </a:p>
        </p:txBody>
      </p:sp>
      <p:sp>
        <p:nvSpPr>
          <p:cNvPr id="30" name="Text 27"/>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Виробництво</a:t>
            </a:r>
            <a:endParaRPr lang="en-US" sz="1300" dirty="0"/>
          </a:p>
        </p:txBody>
      </p:sp>
      <p:sp>
        <p:nvSpPr>
          <p:cNvPr id="31" name="Text 28"/>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Випуск етапу — окремий запис. Якість, переробка й допуск потребують рішення.</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18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Пропозиція під ваші модулі й команду</a:t>
            </a:r>
            <a:endParaRPr lang="en-US" sz="3500" dirty="0"/>
          </a:p>
        </p:txBody>
      </p:sp>
      <p:sp>
        <p:nvSpPr>
          <p:cNvPr id="6" name="Shape 3"/>
          <p:cNvSpPr/>
          <p:nvPr/>
        </p:nvSpPr>
        <p:spPr>
          <a:xfrm>
            <a:off x="548640" y="1965960"/>
            <a:ext cx="5897880" cy="4251960"/>
          </a:xfrm>
          <a:prstGeom prst="roundRect">
            <a:avLst>
              <a:gd name="adj" fmla="val 3441"/>
            </a:avLst>
          </a:prstGeom>
          <a:solidFill>
            <a:srgbClr val="FFFFFF"/>
          </a:solidFill>
          <a:ln w="12700">
            <a:solidFill>
              <a:srgbClr val="FFFFFF">
                <a:alpha val="0"/>
              </a:srgbClr>
            </a:solidFill>
            <a:prstDash val="solid"/>
          </a:ln>
        </p:spPr>
      </p:sp>
      <p:sp>
        <p:nvSpPr>
          <p:cNvPr id="7" name="Shape 4"/>
          <p:cNvSpPr/>
          <p:nvPr/>
        </p:nvSpPr>
        <p:spPr>
          <a:xfrm>
            <a:off x="6620256" y="1965960"/>
            <a:ext cx="5010912" cy="4251960"/>
          </a:xfrm>
          <a:prstGeom prst="roundRect">
            <a:avLst>
              <a:gd name="adj" fmla="val 3441"/>
            </a:avLst>
          </a:prstGeom>
          <a:solidFill>
            <a:srgbClr val="EEF4E2"/>
          </a:solidFill>
          <a:ln w="12700">
            <a:solidFill>
              <a:srgbClr val="EEF4E2">
                <a:alpha val="0"/>
              </a:srgbClr>
            </a:solidFill>
            <a:prstDash val="solid"/>
          </a:ln>
        </p:spPr>
      </p:sp>
      <p:sp>
        <p:nvSpPr>
          <p:cNvPr id="8" name="Text 5"/>
          <p:cNvSpPr/>
          <p:nvPr/>
        </p:nvSpPr>
        <p:spPr>
          <a:xfrm>
            <a:off x="868680" y="2240280"/>
            <a:ext cx="5212080" cy="868680"/>
          </a:xfrm>
          <a:prstGeom prst="rect">
            <a:avLst/>
          </a:prstGeom>
          <a:noFill/>
          <a:ln/>
        </p:spPr>
        <p:txBody>
          <a:bodyPr wrap="square" lIns="0" tIns="0" rIns="0" bIns="0" rtlCol="0" anchor="t"/>
          <a:lstStyle/>
          <a:p>
            <a:pPr algn="l" indent="0" marL="0">
              <a:buNone/>
            </a:pPr>
            <a:r>
              <a:rPr lang="en-US" sz="2900" dirty="0">
                <a:solidFill>
                  <a:srgbClr val="1D211F"/>
                </a:solidFill>
                <a:latin typeface="Fixel Display Semi Bold" pitchFamily="34" charset="0"/>
                <a:ea typeface="Fixel Display Semi Bold" pitchFamily="34" charset="-122"/>
                <a:cs typeface="Fixel Display Semi Bold" pitchFamily="34" charset="-120"/>
              </a:rPr>
              <a:t>Індивідуальна пропозиція</a:t>
            </a:r>
            <a:endParaRPr lang="en-US" sz="2900" dirty="0"/>
          </a:p>
        </p:txBody>
      </p:sp>
      <p:sp>
        <p:nvSpPr>
          <p:cNvPr id="9" name="Text 6"/>
          <p:cNvSpPr/>
          <p:nvPr/>
        </p:nvSpPr>
        <p:spPr>
          <a:xfrm>
            <a:off x="877824" y="3291840"/>
            <a:ext cx="2468880" cy="365760"/>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Модулі</a:t>
            </a:r>
            <a:endParaRPr lang="en-US" sz="2200" dirty="0"/>
          </a:p>
        </p:txBody>
      </p:sp>
      <p:sp>
        <p:nvSpPr>
          <p:cNvPr id="10" name="Text 7"/>
          <p:cNvSpPr/>
          <p:nvPr/>
        </p:nvSpPr>
        <p:spPr>
          <a:xfrm>
            <a:off x="877824" y="3794760"/>
            <a:ext cx="2468880" cy="82296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Можливості, які потрібні вашому підприємству.</a:t>
            </a:r>
            <a:endParaRPr lang="en-US" sz="1800" dirty="0"/>
          </a:p>
        </p:txBody>
      </p:sp>
      <p:sp>
        <p:nvSpPr>
          <p:cNvPr id="11" name="Text 8"/>
          <p:cNvSpPr/>
          <p:nvPr/>
        </p:nvSpPr>
        <p:spPr>
          <a:xfrm>
            <a:off x="3547872" y="3291840"/>
            <a:ext cx="2468880" cy="365760"/>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Команда</a:t>
            </a:r>
            <a:endParaRPr lang="en-US" sz="2200" dirty="0"/>
          </a:p>
        </p:txBody>
      </p:sp>
      <p:sp>
        <p:nvSpPr>
          <p:cNvPr id="12" name="Text 9"/>
          <p:cNvSpPr/>
          <p:nvPr/>
        </p:nvSpPr>
        <p:spPr>
          <a:xfrm>
            <a:off x="3547872" y="3794760"/>
            <a:ext cx="2468880" cy="82296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Кількість людей, які працюватимуть у Vakhta.</a:t>
            </a:r>
            <a:endParaRPr lang="en-US" sz="1800" dirty="0"/>
          </a:p>
        </p:txBody>
      </p:sp>
      <p:sp>
        <p:nvSpPr>
          <p:cNvPr id="13" name="Text 10"/>
          <p:cNvSpPr/>
          <p:nvPr/>
        </p:nvSpPr>
        <p:spPr>
          <a:xfrm>
            <a:off x="877824" y="4901184"/>
            <a:ext cx="5166360" cy="45720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Комерційну пропозицію надаємо в USD.</a:t>
            </a:r>
            <a:endParaRPr lang="en-US" sz="1800" dirty="0"/>
          </a:p>
        </p:txBody>
      </p:sp>
      <p:sp>
        <p:nvSpPr>
          <p:cNvPr id="14" name="Text 11"/>
          <p:cNvSpPr/>
          <p:nvPr/>
        </p:nvSpPr>
        <p:spPr>
          <a:xfrm>
            <a:off x="877824" y="5504688"/>
            <a:ext cx="5166360" cy="566928"/>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Стандартне налаштування й початкове навчання команди входять у погоджену пропозицію.</a:t>
            </a:r>
            <a:endParaRPr lang="en-US" sz="1700" dirty="0"/>
          </a:p>
        </p:txBody>
      </p:sp>
      <p:sp>
        <p:nvSpPr>
          <p:cNvPr id="15" name="Text 12"/>
          <p:cNvSpPr/>
          <p:nvPr/>
        </p:nvSpPr>
        <p:spPr>
          <a:xfrm>
            <a:off x="7004304" y="2331720"/>
            <a:ext cx="4242816" cy="1143000"/>
          </a:xfrm>
          <a:prstGeom prst="rect">
            <a:avLst/>
          </a:prstGeom>
          <a:noFill/>
          <a:ln/>
        </p:spPr>
        <p:txBody>
          <a:bodyPr wrap="square" lIns="0" tIns="0" rIns="0" bIns="0" rtlCol="0" anchor="t"/>
          <a:lstStyle/>
          <a:p>
            <a:pPr algn="l" indent="0" marL="0">
              <a:buNone/>
            </a:pPr>
            <a:r>
              <a:rPr lang="en-US" sz="3900" dirty="0">
                <a:solidFill>
                  <a:srgbClr val="1D211F"/>
                </a:solidFill>
                <a:latin typeface="Fixel Display Semi Bold" pitchFamily="34" charset="0"/>
                <a:ea typeface="Fixel Display Semi Bold" pitchFamily="34" charset="-122"/>
                <a:cs typeface="Fixel Display Semi Bold" pitchFamily="34" charset="-120"/>
              </a:rPr>
              <a:t>1 місяць безкоштовно</a:t>
            </a:r>
            <a:endParaRPr lang="en-US" sz="3900" dirty="0"/>
          </a:p>
        </p:txBody>
      </p:sp>
      <p:sp>
        <p:nvSpPr>
          <p:cNvPr id="16" name="Text 13"/>
          <p:cNvSpPr/>
          <p:nvPr/>
        </p:nvSpPr>
        <p:spPr>
          <a:xfrm>
            <a:off x="7004304" y="3657600"/>
            <a:ext cx="4242816" cy="822960"/>
          </a:xfrm>
          <a:prstGeom prst="rect">
            <a:avLst/>
          </a:prstGeom>
          <a:noFill/>
          <a:ln/>
        </p:spPr>
        <p:txBody>
          <a:bodyPr wrap="square" lIns="0" tIns="0" rIns="0" bIns="0" rtlCol="0" anchor="t"/>
          <a:lstStyle/>
          <a:p>
            <a:pPr algn="l" indent="0" marL="0">
              <a:buNone/>
            </a:pPr>
            <a:r>
              <a:rPr lang="en-US" sz="2400" dirty="0">
                <a:solidFill>
                  <a:srgbClr val="1D211F"/>
                </a:solidFill>
                <a:latin typeface="Fixel Text Regular" pitchFamily="34" charset="0"/>
                <a:ea typeface="Fixel Text Regular" pitchFamily="34" charset="-122"/>
                <a:cs typeface="Fixel Text Regular" pitchFamily="34" charset="-120"/>
              </a:rPr>
              <a:t>Команда працює з модулями, погодженими для пілоту.</a:t>
            </a:r>
            <a:endParaRPr lang="en-US" sz="2400" dirty="0"/>
          </a:p>
        </p:txBody>
      </p:sp>
      <p:sp>
        <p:nvSpPr>
          <p:cNvPr id="17" name="Text 14"/>
          <p:cNvSpPr/>
          <p:nvPr/>
        </p:nvSpPr>
        <p:spPr>
          <a:xfrm>
            <a:off x="7004304" y="4992624"/>
            <a:ext cx="4242816" cy="868680"/>
          </a:xfrm>
          <a:prstGeom prst="rect">
            <a:avLst/>
          </a:prstGeom>
          <a:noFill/>
          <a:ln/>
        </p:spPr>
        <p:txBody>
          <a:bodyPr wrap="square" lIns="0" tIns="0" rIns="0" bIns="0" rtlCol="0" anchor="t"/>
          <a:lstStyle/>
          <a:p>
            <a:pPr algn="l" indent="0" marL="0">
              <a:buNone/>
            </a:pPr>
            <a:r>
              <a:rPr lang="en-US" sz="2300" dirty="0">
                <a:solidFill>
                  <a:srgbClr val="1D211F"/>
                </a:solidFill>
                <a:latin typeface="Fixel Text Semi Bold" pitchFamily="34" charset="0"/>
                <a:ea typeface="Fixel Text Semi Bold" pitchFamily="34" charset="-122"/>
                <a:cs typeface="Fixel Text Semi Bold" pitchFamily="34" charset="-120"/>
              </a:rPr>
              <a:t>Платне продовження — лише після окремого погодження.</a:t>
            </a:r>
            <a:endParaRPr lang="en-US" sz="2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19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Запуск починається з готових даних</a:t>
            </a:r>
            <a:endParaRPr lang="en-US" sz="3500" dirty="0"/>
          </a:p>
        </p:txBody>
      </p:sp>
      <p:sp>
        <p:nvSpPr>
          <p:cNvPr id="6" name="Shape 3"/>
          <p:cNvSpPr/>
          <p:nvPr/>
        </p:nvSpPr>
        <p:spPr>
          <a:xfrm>
            <a:off x="566928" y="2057400"/>
            <a:ext cx="3538728" cy="2286000"/>
          </a:xfrm>
          <a:prstGeom prst="roundRect">
            <a:avLst>
              <a:gd name="adj" fmla="val 6400"/>
            </a:avLst>
          </a:prstGeom>
          <a:solidFill>
            <a:srgbClr val="FFFFFF"/>
          </a:solidFill>
          <a:ln w="12700">
            <a:solidFill>
              <a:srgbClr val="FFFFFF">
                <a:alpha val="0"/>
              </a:srgbClr>
            </a:solidFill>
            <a:prstDash val="solid"/>
          </a:ln>
        </p:spPr>
      </p:sp>
      <p:sp>
        <p:nvSpPr>
          <p:cNvPr id="7" name="Text 4"/>
          <p:cNvSpPr/>
          <p:nvPr/>
        </p:nvSpPr>
        <p:spPr>
          <a:xfrm>
            <a:off x="795528" y="2286000"/>
            <a:ext cx="3081528" cy="320040"/>
          </a:xfrm>
          <a:prstGeom prst="rect">
            <a:avLst/>
          </a:prstGeom>
          <a:noFill/>
          <a:ln/>
        </p:spPr>
        <p:txBody>
          <a:bodyPr wrap="square" lIns="0" tIns="0" rIns="0" bIns="0" rtlCol="0" anchor="t"/>
          <a:lstStyle/>
          <a:p>
            <a:pPr algn="l" indent="0" marL="0">
              <a:buNone/>
            </a:pPr>
            <a:r>
              <a:rPr lang="en-US" sz="1800" dirty="0">
                <a:solidFill>
                  <a:srgbClr val="545B57"/>
                </a:solidFill>
                <a:latin typeface="Fixel Text Regular" pitchFamily="34" charset="0"/>
                <a:ea typeface="Fixel Text Regular" pitchFamily="34" charset="-122"/>
                <a:cs typeface="Fixel Text Regular" pitchFamily="34" charset="-120"/>
              </a:rPr>
              <a:t>Сьогодні</a:t>
            </a:r>
            <a:endParaRPr lang="en-US" sz="1800" dirty="0"/>
          </a:p>
        </p:txBody>
      </p:sp>
      <p:sp>
        <p:nvSpPr>
          <p:cNvPr id="8" name="Text 5"/>
          <p:cNvSpPr/>
          <p:nvPr/>
        </p:nvSpPr>
        <p:spPr>
          <a:xfrm>
            <a:off x="795528" y="2770632"/>
            <a:ext cx="3081528" cy="457200"/>
          </a:xfrm>
          <a:prstGeom prst="rect">
            <a:avLst/>
          </a:prstGeom>
          <a:noFill/>
          <a:ln/>
        </p:spPr>
        <p:txBody>
          <a:bodyPr wrap="square" lIns="0" tIns="0" rIns="0" bIns="0" rtlCol="0" anchor="t"/>
          <a:lstStyle/>
          <a:p>
            <a:pPr algn="l" indent="0" marL="0">
              <a:buNone/>
            </a:pPr>
            <a:r>
              <a:rPr lang="en-US" sz="2900" dirty="0">
                <a:solidFill>
                  <a:srgbClr val="1D211F"/>
                </a:solidFill>
                <a:latin typeface="Fixel Display Semi Bold" pitchFamily="34" charset="0"/>
                <a:ea typeface="Fixel Display Semi Bold" pitchFamily="34" charset="-122"/>
                <a:cs typeface="Fixel Display Semi Bold" pitchFamily="34" charset="-120"/>
              </a:rPr>
              <a:t>Демо</a:t>
            </a:r>
            <a:endParaRPr lang="en-US" sz="2900" dirty="0"/>
          </a:p>
        </p:txBody>
      </p:sp>
      <p:sp>
        <p:nvSpPr>
          <p:cNvPr id="9" name="Text 6"/>
          <p:cNvSpPr/>
          <p:nvPr/>
        </p:nvSpPr>
        <p:spPr>
          <a:xfrm>
            <a:off x="795528" y="3410712"/>
            <a:ext cx="3081528" cy="82296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Розбираємо процес вашого цеху.</a:t>
            </a:r>
            <a:endParaRPr lang="en-US" sz="2000" dirty="0"/>
          </a:p>
        </p:txBody>
      </p:sp>
      <p:sp>
        <p:nvSpPr>
          <p:cNvPr id="10" name="Shape 7"/>
          <p:cNvSpPr/>
          <p:nvPr/>
        </p:nvSpPr>
        <p:spPr>
          <a:xfrm>
            <a:off x="4315968" y="2057400"/>
            <a:ext cx="3538728" cy="2286000"/>
          </a:xfrm>
          <a:prstGeom prst="roundRect">
            <a:avLst>
              <a:gd name="adj" fmla="val 6400"/>
            </a:avLst>
          </a:prstGeom>
          <a:solidFill>
            <a:srgbClr val="FFFFFF"/>
          </a:solidFill>
          <a:ln w="12700">
            <a:solidFill>
              <a:srgbClr val="FFFFFF">
                <a:alpha val="0"/>
              </a:srgbClr>
            </a:solidFill>
            <a:prstDash val="solid"/>
          </a:ln>
        </p:spPr>
      </p:sp>
      <p:sp>
        <p:nvSpPr>
          <p:cNvPr id="11" name="Text 8"/>
          <p:cNvSpPr/>
          <p:nvPr/>
        </p:nvSpPr>
        <p:spPr>
          <a:xfrm>
            <a:off x="4544568" y="2286000"/>
            <a:ext cx="3081528" cy="320040"/>
          </a:xfrm>
          <a:prstGeom prst="rect">
            <a:avLst/>
          </a:prstGeom>
          <a:noFill/>
          <a:ln/>
        </p:spPr>
        <p:txBody>
          <a:bodyPr wrap="square" lIns="0" tIns="0" rIns="0" bIns="0" rtlCol="0" anchor="t"/>
          <a:lstStyle/>
          <a:p>
            <a:pPr algn="l" indent="0" marL="0">
              <a:buNone/>
            </a:pPr>
            <a:r>
              <a:rPr lang="en-US" sz="1800" dirty="0">
                <a:solidFill>
                  <a:srgbClr val="545B57"/>
                </a:solidFill>
                <a:latin typeface="Fixel Text Regular" pitchFamily="34" charset="0"/>
                <a:ea typeface="Fixel Text Regular" pitchFamily="34" charset="-122"/>
                <a:cs typeface="Fixel Text Regular" pitchFamily="34" charset="-120"/>
              </a:rPr>
              <a:t>До 3 днів</a:t>
            </a:r>
            <a:endParaRPr lang="en-US" sz="1800" dirty="0"/>
          </a:p>
        </p:txBody>
      </p:sp>
      <p:sp>
        <p:nvSpPr>
          <p:cNvPr id="12" name="Text 9"/>
          <p:cNvSpPr/>
          <p:nvPr/>
        </p:nvSpPr>
        <p:spPr>
          <a:xfrm>
            <a:off x="4544568" y="2770632"/>
            <a:ext cx="3081528" cy="457200"/>
          </a:xfrm>
          <a:prstGeom prst="rect">
            <a:avLst/>
          </a:prstGeom>
          <a:noFill/>
          <a:ln/>
        </p:spPr>
        <p:txBody>
          <a:bodyPr wrap="square" lIns="0" tIns="0" rIns="0" bIns="0" rtlCol="0" anchor="t"/>
          <a:lstStyle/>
          <a:p>
            <a:pPr algn="l" indent="0" marL="0">
              <a:buNone/>
            </a:pPr>
            <a:r>
              <a:rPr lang="en-US" sz="2900" dirty="0">
                <a:solidFill>
                  <a:srgbClr val="1D211F"/>
                </a:solidFill>
                <a:latin typeface="Fixel Display Semi Bold" pitchFamily="34" charset="0"/>
                <a:ea typeface="Fixel Display Semi Bold" pitchFamily="34" charset="-122"/>
                <a:cs typeface="Fixel Display Semi Bold" pitchFamily="34" charset="-120"/>
              </a:rPr>
              <a:t>Налаштування</a:t>
            </a:r>
            <a:endParaRPr lang="en-US" sz="2900" dirty="0"/>
          </a:p>
        </p:txBody>
      </p:sp>
      <p:sp>
        <p:nvSpPr>
          <p:cNvPr id="13" name="Text 10"/>
          <p:cNvSpPr/>
          <p:nvPr/>
        </p:nvSpPr>
        <p:spPr>
          <a:xfrm>
            <a:off x="4544568" y="3410712"/>
            <a:ext cx="3081528" cy="82296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Імпортуємо дані й погоджуємо налаштування.</a:t>
            </a:r>
            <a:endParaRPr lang="en-US" sz="2000" dirty="0"/>
          </a:p>
        </p:txBody>
      </p:sp>
      <p:sp>
        <p:nvSpPr>
          <p:cNvPr id="14" name="Shape 11"/>
          <p:cNvSpPr/>
          <p:nvPr/>
        </p:nvSpPr>
        <p:spPr>
          <a:xfrm>
            <a:off x="8065008" y="2057400"/>
            <a:ext cx="3538728" cy="2286000"/>
          </a:xfrm>
          <a:prstGeom prst="roundRect">
            <a:avLst>
              <a:gd name="adj" fmla="val 6400"/>
            </a:avLst>
          </a:prstGeom>
          <a:solidFill>
            <a:srgbClr val="EEF4E2"/>
          </a:solidFill>
          <a:ln w="12700">
            <a:solidFill>
              <a:srgbClr val="EEF4E2">
                <a:alpha val="0"/>
              </a:srgbClr>
            </a:solidFill>
            <a:prstDash val="solid"/>
          </a:ln>
        </p:spPr>
      </p:sp>
      <p:sp>
        <p:nvSpPr>
          <p:cNvPr id="15" name="Text 12"/>
          <p:cNvSpPr/>
          <p:nvPr/>
        </p:nvSpPr>
        <p:spPr>
          <a:xfrm>
            <a:off x="8293608" y="2286000"/>
            <a:ext cx="3081528" cy="320040"/>
          </a:xfrm>
          <a:prstGeom prst="rect">
            <a:avLst/>
          </a:prstGeom>
          <a:noFill/>
          <a:ln/>
        </p:spPr>
        <p:txBody>
          <a:bodyPr wrap="square" lIns="0" tIns="0" rIns="0" bIns="0" rtlCol="0" anchor="t"/>
          <a:lstStyle/>
          <a:p>
            <a:pPr algn="l" indent="0" marL="0">
              <a:buNone/>
            </a:pPr>
            <a:r>
              <a:rPr lang="en-US" sz="1800" dirty="0">
                <a:solidFill>
                  <a:srgbClr val="545B57"/>
                </a:solidFill>
                <a:latin typeface="Fixel Text Regular" pitchFamily="34" charset="0"/>
                <a:ea typeface="Fixel Text Regular" pitchFamily="34" charset="-122"/>
                <a:cs typeface="Fixel Text Regular" pitchFamily="34" charset="-120"/>
              </a:rPr>
              <a:t>За 30 днів</a:t>
            </a:r>
            <a:endParaRPr lang="en-US" sz="1800" dirty="0"/>
          </a:p>
        </p:txBody>
      </p:sp>
      <p:sp>
        <p:nvSpPr>
          <p:cNvPr id="16" name="Text 13"/>
          <p:cNvSpPr/>
          <p:nvPr/>
        </p:nvSpPr>
        <p:spPr>
          <a:xfrm>
            <a:off x="8293608" y="2770632"/>
            <a:ext cx="3081528" cy="457200"/>
          </a:xfrm>
          <a:prstGeom prst="rect">
            <a:avLst/>
          </a:prstGeom>
          <a:noFill/>
          <a:ln/>
        </p:spPr>
        <p:txBody>
          <a:bodyPr wrap="square" lIns="0" tIns="0" rIns="0" bIns="0" rtlCol="0" anchor="t"/>
          <a:lstStyle/>
          <a:p>
            <a:pPr algn="l" indent="0" marL="0">
              <a:buNone/>
            </a:pPr>
            <a:r>
              <a:rPr lang="en-US" sz="2900" dirty="0">
                <a:solidFill>
                  <a:srgbClr val="1D211F"/>
                </a:solidFill>
                <a:latin typeface="Fixel Display Semi Bold" pitchFamily="34" charset="0"/>
                <a:ea typeface="Fixel Display Semi Bold" pitchFamily="34" charset="-122"/>
                <a:cs typeface="Fixel Display Semi Bold" pitchFamily="34" charset="-120"/>
              </a:rPr>
              <a:t>Пробний місяць</a:t>
            </a:r>
            <a:endParaRPr lang="en-US" sz="2900" dirty="0"/>
          </a:p>
        </p:txBody>
      </p:sp>
      <p:sp>
        <p:nvSpPr>
          <p:cNvPr id="17" name="Text 14"/>
          <p:cNvSpPr/>
          <p:nvPr/>
        </p:nvSpPr>
        <p:spPr>
          <a:xfrm>
            <a:off x="8293608" y="3410712"/>
            <a:ext cx="3081528" cy="82296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Працюєте з погодженими модулями пілоту.</a:t>
            </a:r>
            <a:endParaRPr lang="en-US" sz="2000" dirty="0"/>
          </a:p>
        </p:txBody>
      </p:sp>
      <p:sp>
        <p:nvSpPr>
          <p:cNvPr id="18" name="Text 15"/>
          <p:cNvSpPr/>
          <p:nvPr/>
        </p:nvSpPr>
        <p:spPr>
          <a:xfrm>
            <a:off x="804672" y="4572000"/>
            <a:ext cx="10515600" cy="411480"/>
          </a:xfrm>
          <a:prstGeom prst="rect">
            <a:avLst/>
          </a:prstGeom>
          <a:noFill/>
          <a:ln/>
        </p:spPr>
        <p:txBody>
          <a:bodyPr wrap="square" lIns="0" tIns="0" rIns="0" bIns="0" rtlCol="0" anchor="t"/>
          <a:lstStyle/>
          <a:p>
            <a:pPr algn="l" indent="0" marL="0">
              <a:buNone/>
            </a:pPr>
            <a:r>
              <a:rPr lang="en-US" sz="2700" dirty="0">
                <a:solidFill>
                  <a:srgbClr val="1D211F"/>
                </a:solidFill>
                <a:latin typeface="Fixel Display Semi Bold" pitchFamily="34" charset="0"/>
                <a:ea typeface="Fixel Display Semi Bold" pitchFamily="34" charset="-122"/>
                <a:cs typeface="Fixel Display Semi Bold" pitchFamily="34" charset="-120"/>
              </a:rPr>
              <a:t>Запуск до 3 днів</a:t>
            </a:r>
            <a:endParaRPr lang="en-US" sz="2700" dirty="0"/>
          </a:p>
        </p:txBody>
      </p:sp>
      <p:sp>
        <p:nvSpPr>
          <p:cNvPr id="19" name="Text 16"/>
          <p:cNvSpPr/>
          <p:nvPr/>
        </p:nvSpPr>
        <p:spPr>
          <a:xfrm>
            <a:off x="804672" y="5084064"/>
            <a:ext cx="10515600" cy="96012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Для команди до 100 людей після отримання всіх потрібних даних. З вашого боку — одна відповідальна людина для підготовки даних і погодження налаштувань.</a:t>
            </a:r>
            <a:endParaRPr lang="en-US" sz="2000" dirty="0"/>
          </a:p>
        </p:txBody>
      </p:sp>
      <p:sp>
        <p:nvSpPr>
          <p:cNvPr id="20" name="Text 17"/>
          <p:cNvSpPr/>
          <p:nvPr/>
        </p:nvSpPr>
        <p:spPr>
          <a:xfrm>
            <a:off x="804672" y="6272784"/>
            <a:ext cx="6675120" cy="274320"/>
          </a:xfrm>
          <a:prstGeom prst="rect">
            <a:avLst/>
          </a:prstGeom>
          <a:noFill/>
          <a:ln/>
        </p:spPr>
        <p:txBody>
          <a:bodyPr wrap="square" lIns="0" tIns="0" rIns="0" bIns="0" rtlCol="0" anchor="t"/>
          <a:lstStyle/>
          <a:p>
            <a:pPr algn="l" indent="0" marL="0">
              <a:buNone/>
            </a:pPr>
            <a:r>
              <a:rPr lang="en-US" sz="1700" dirty="0">
                <a:solidFill>
                  <a:srgbClr val="1D211F"/>
                </a:solidFill>
                <a:latin typeface="Fixel Text Semi Bold" pitchFamily="34" charset="0"/>
                <a:ea typeface="Fixel Text Semi Bold" pitchFamily="34" charset="-122"/>
                <a:cs typeface="Fixel Text Semi Bold" pitchFamily="34" charset="-120"/>
              </a:rPr>
              <a:t>Відповідаємо цілодобово, 24/7.</a:t>
            </a:r>
            <a:endParaRPr lang="en-US" sz="1700" dirty="0"/>
          </a:p>
        </p:txBody>
      </p:sp>
      <p:sp>
        <p:nvSpPr>
          <p:cNvPr id="21" name="Text 18">
            <a:hlinkClick r:id="rId3" tooltip=""/>
          </p:cNvPr>
          <p:cNvSpPr/>
          <p:nvPr/>
        </p:nvSpPr>
        <p:spPr>
          <a:xfrm>
            <a:off x="8138160" y="6272784"/>
            <a:ext cx="3108960" cy="274320"/>
          </a:xfrm>
          <a:prstGeom prst="rect">
            <a:avLst/>
          </a:prstGeom>
          <a:noFill/>
          <a:ln/>
        </p:spPr>
        <p:txBody>
          <a:bodyPr wrap="square" lIns="0" tIns="0" rIns="0" bIns="0" rtlCol="0" anchor="t"/>
          <a:lstStyle/>
          <a:p>
            <a:pPr algn="r" indent="0" marL="0">
              <a:buNone/>
            </a:pPr>
            <a:r>
              <a:rPr lang="en-US" sz="1700" u="sng" dirty="0">
                <a:solidFill>
                  <a:srgbClr val="1D211F"/>
                </a:solidFill>
                <a:latin typeface="Fixel Text Regular" pitchFamily="34" charset="0"/>
                <a:ea typeface="Fixel Text Regular" pitchFamily="34" charset="-122"/>
                <a:cs typeface="Fixel Text Regular" pitchFamily="34" charset="-120"/>
                <a:hlinkClick r:id="rId3" invalidUrl="" action="" tgtFrame="" tooltip="" history="1" highlightClick="0" endSnd="0">
                  <a:extLst>
                    <a:ext uri="{A12FA001-AC4F-418D-AE19-62706E023703}">
                      <ahyp:hlinkClr xmlns:ahyp="http://schemas.microsoft.com/office/drawing/2018/hyperlinkcolor" val="tx"/>
                    </a:ext>
                  </a:extLst>
                </a:hlinkClick>
              </a:rPr>
              <a:t>support@vakhta.xyz</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1141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FFFFFF"/>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FFFFFF"/>
                </a:solidFill>
                <a:latin typeface="Fixel Text Regular" pitchFamily="34" charset="0"/>
                <a:ea typeface="Fixel Text Regular" pitchFamily="34" charset="-122"/>
                <a:cs typeface="Fixel Text Regular" pitchFamily="34" charset="-120"/>
              </a:rPr>
              <a:t>20 / 20</a:t>
            </a:r>
            <a:endParaRPr lang="en-US" sz="1000" dirty="0"/>
          </a:p>
        </p:txBody>
      </p:sp>
      <p:sp>
        <p:nvSpPr>
          <p:cNvPr id="5" name="Text 2"/>
          <p:cNvSpPr/>
          <p:nvPr/>
        </p:nvSpPr>
        <p:spPr>
          <a:xfrm>
            <a:off x="640080" y="1417320"/>
            <a:ext cx="10515600" cy="2057400"/>
          </a:xfrm>
          <a:prstGeom prst="rect">
            <a:avLst/>
          </a:prstGeom>
          <a:noFill/>
          <a:ln/>
        </p:spPr>
        <p:txBody>
          <a:bodyPr wrap="square" lIns="0" tIns="0" rIns="0" bIns="0" rtlCol="0" anchor="t"/>
          <a:lstStyle/>
          <a:p>
            <a:pPr algn="l" indent="0" marL="0">
              <a:buNone/>
            </a:pPr>
            <a:r>
              <a:rPr lang="en-US" sz="4800" dirty="0">
                <a:solidFill>
                  <a:srgbClr val="FFFFFF"/>
                </a:solidFill>
                <a:latin typeface="Fixel Display Semi Bold" pitchFamily="34" charset="0"/>
                <a:ea typeface="Fixel Display Semi Bold" pitchFamily="34" charset="-122"/>
                <a:cs typeface="Fixel Display Semi Bold" pitchFamily="34" charset="-120"/>
              </a:rPr>
              <a:t>Покажемо Vakhta на вашому прикладі за 30 хвилин</a:t>
            </a:r>
            <a:endParaRPr lang="en-US" sz="4800" dirty="0"/>
          </a:p>
        </p:txBody>
      </p:sp>
      <p:sp>
        <p:nvSpPr>
          <p:cNvPr id="6" name="Text 3"/>
          <p:cNvSpPr/>
          <p:nvPr/>
        </p:nvSpPr>
        <p:spPr>
          <a:xfrm>
            <a:off x="667512" y="3657600"/>
            <a:ext cx="9875520" cy="640080"/>
          </a:xfrm>
          <a:prstGeom prst="rect">
            <a:avLst/>
          </a:prstGeom>
          <a:noFill/>
          <a:ln/>
        </p:spPr>
        <p:txBody>
          <a:bodyPr wrap="square" lIns="0" tIns="0" rIns="0" bIns="0" rtlCol="0" anchor="t"/>
          <a:lstStyle/>
          <a:p>
            <a:pPr algn="l" indent="0" marL="0">
              <a:buNone/>
            </a:pPr>
            <a:r>
              <a:rPr lang="en-US" sz="2500" dirty="0">
                <a:solidFill>
                  <a:srgbClr val="FFFFFF"/>
                </a:solidFill>
                <a:latin typeface="Fixel Text Regular" pitchFamily="34" charset="0"/>
                <a:ea typeface="Fixel Text Regular" pitchFamily="34" charset="-122"/>
                <a:cs typeface="Fixel Text Regular" pitchFamily="34" charset="-120"/>
              </a:rPr>
              <a:t>Обговоримо ваш процес і наступний крок</a:t>
            </a:r>
            <a:endParaRPr lang="en-US" sz="2500" dirty="0"/>
          </a:p>
        </p:txBody>
      </p:sp>
      <p:sp>
        <p:nvSpPr>
          <p:cNvPr id="7" name="Shape 4"/>
          <p:cNvSpPr/>
          <p:nvPr/>
        </p:nvSpPr>
        <p:spPr>
          <a:xfrm>
            <a:off x="658368" y="4736592"/>
            <a:ext cx="5303520" cy="758952"/>
          </a:xfrm>
          <a:prstGeom prst="roundRect">
            <a:avLst>
              <a:gd name="adj" fmla="val 19277"/>
            </a:avLst>
          </a:prstGeom>
          <a:solidFill>
            <a:srgbClr val="C8F169"/>
          </a:solidFill>
          <a:ln w="12700">
            <a:solidFill>
              <a:srgbClr val="C8F169">
                <a:alpha val="0"/>
              </a:srgbClr>
            </a:solidFill>
            <a:prstDash val="solid"/>
          </a:ln>
        </p:spPr>
      </p:sp>
      <p:sp>
        <p:nvSpPr>
          <p:cNvPr id="8" name="Text 5">
            <a:hlinkClick r:id="rId3" tooltip=""/>
          </p:cNvPr>
          <p:cNvSpPr/>
          <p:nvPr/>
        </p:nvSpPr>
        <p:spPr>
          <a:xfrm>
            <a:off x="950976" y="4919472"/>
            <a:ext cx="4663440" cy="365760"/>
          </a:xfrm>
          <a:prstGeom prst="rect">
            <a:avLst/>
          </a:prstGeom>
          <a:noFill/>
          <a:ln/>
        </p:spPr>
        <p:txBody>
          <a:bodyPr wrap="square" lIns="0" tIns="0" rIns="0" bIns="0" rtlCol="0" anchor="t"/>
          <a:lstStyle/>
          <a:p>
            <a:pPr algn="l" indent="0" marL="0">
              <a:buNone/>
            </a:pPr>
            <a:r>
              <a:rPr lang="en-US" sz="2800" u="sng" dirty="0">
                <a:solidFill>
                  <a:srgbClr val="111412"/>
                </a:solidFill>
                <a:latin typeface="Fixel Text Semi Bold" pitchFamily="34" charset="0"/>
                <a:ea typeface="Fixel Text Semi Bold" pitchFamily="34" charset="-122"/>
                <a:cs typeface="Fixel Text Semi 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cal.com/vakhta/demo</a:t>
            </a:r>
            <a:endParaRPr lang="en-US" sz="2800" dirty="0"/>
          </a:p>
        </p:txBody>
      </p:sp>
      <p:sp>
        <p:nvSpPr>
          <p:cNvPr id="9" name="Text 6">
            <a:hlinkClick r:id="rId4" tooltip=""/>
          </p:cNvPr>
          <p:cNvSpPr/>
          <p:nvPr/>
        </p:nvSpPr>
        <p:spPr>
          <a:xfrm>
            <a:off x="6693408" y="4946904"/>
            <a:ext cx="4389120" cy="420624"/>
          </a:xfrm>
          <a:prstGeom prst="rect">
            <a:avLst/>
          </a:prstGeom>
          <a:noFill/>
          <a:ln/>
        </p:spPr>
        <p:txBody>
          <a:bodyPr wrap="square" lIns="0" tIns="0" rIns="0" bIns="0" rtlCol="0" anchor="t"/>
          <a:lstStyle/>
          <a:p>
            <a:pPr algn="l" indent="0" marL="0">
              <a:buNone/>
            </a:pPr>
            <a:r>
              <a:rPr lang="en-US" sz="2900" u="sng" dirty="0">
                <a:solidFill>
                  <a:srgbClr val="FFFFFF"/>
                </a:solidFill>
                <a:latin typeface="Fixel Text Semi Bold" pitchFamily="34" charset="0"/>
                <a:ea typeface="Fixel Text Semi Bold" pitchFamily="34" charset="-122"/>
                <a:cs typeface="Fixel Text Semi Bold" pitchFamily="34" charset="-120"/>
                <a:hlinkClick r:id="rId4" invalidUrl="" action="" tgtFrame="" tooltip="" history="1" highlightClick="0" endSnd="0">
                  <a:extLst>
                    <a:ext uri="{A12FA001-AC4F-418D-AE19-62706E023703}">
                      <ahyp:hlinkClr xmlns:ahyp="http://schemas.microsoft.com/office/drawing/2018/hyperlinkcolor" val="tx"/>
                    </a:ext>
                  </a:extLst>
                </a:hlinkClick>
              </a:rPr>
              <a:t>sales@vakhta.xyz</a:t>
            </a:r>
            <a:endParaRPr lang="en-US" sz="2900" dirty="0"/>
          </a:p>
        </p:txBody>
      </p:sp>
      <p:sp>
        <p:nvSpPr>
          <p:cNvPr id="10" name="Text 7">
            <a:hlinkClick r:id="rId5" tooltip=""/>
          </p:cNvPr>
          <p:cNvSpPr/>
          <p:nvPr/>
        </p:nvSpPr>
        <p:spPr>
          <a:xfrm>
            <a:off x="676656" y="5897880"/>
            <a:ext cx="5029200" cy="365760"/>
          </a:xfrm>
          <a:prstGeom prst="rect">
            <a:avLst/>
          </a:prstGeom>
          <a:noFill/>
          <a:ln/>
        </p:spPr>
        <p:txBody>
          <a:bodyPr wrap="square" lIns="0" tIns="0" rIns="0" bIns="0" rtlCol="0" anchor="t"/>
          <a:lstStyle/>
          <a:p>
            <a:pPr algn="l" indent="0" marL="0">
              <a:buNone/>
            </a:pPr>
            <a:r>
              <a:rPr lang="en-US" sz="2200" u="sng" dirty="0">
                <a:solidFill>
                  <a:srgbClr val="FFFFFF"/>
                </a:solidFill>
                <a:latin typeface="Fixel Text Regular" pitchFamily="34" charset="0"/>
                <a:ea typeface="Fixel Text Regular" pitchFamily="34" charset="-122"/>
                <a:cs typeface="Fixel Text Regular" pitchFamily="34" charset="-120"/>
                <a:hlinkClick r:id="rId5" invalidUrl="" action="" tgtFrame="" tooltip="" history="1" highlightClick="0" endSnd="0">
                  <a:extLst>
                    <a:ext uri="{A12FA001-AC4F-418D-AE19-62706E023703}">
                      <ahyp:hlinkClr xmlns:ahyp="http://schemas.microsoft.com/office/drawing/2018/hyperlinkcolor" val="tx"/>
                    </a:ext>
                  </a:extLst>
                </a:hlinkClick>
              </a:rPr>
              <a:t>vakhta.xyz</a:t>
            </a:r>
            <a:endParaRPr 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Fixel Display Semi 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ixel Text Regula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Vakhta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Vakhta — Облік часу й порядок на зміні</dc:title>
  <dc:subject>Облік часу й явки, чеклісти з фото та обслуговування обладнання. Графік, навички й зарплати для щоденної роботи виробництва.</dc:subject>
  <dc:creator>Vakhta</dc:creator>
  <cp:lastModifiedBy>Vakhta</cp:lastModifiedBy>
  <cp:revision>1</cp:revision>
  <dcterms:created xsi:type="dcterms:W3CDTF">2026-10-26T08:44:48Z</dcterms:created>
  <dcterms:modified xsi:type="dcterms:W3CDTF">2026-10-26T08:44:48Z</dcterms:modified>
</cp:coreProperties>
</file>